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65" r:id="rId19"/>
    <p:sldId id="366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1387" y="344170"/>
            <a:ext cx="776122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1312" y="1280160"/>
            <a:ext cx="8552815" cy="228600"/>
          </a:xfrm>
          <a:custGeom>
            <a:avLst/>
            <a:gdLst/>
            <a:ahLst/>
            <a:cxnLst/>
            <a:rect l="l" t="t" r="r" b="b"/>
            <a:pathLst>
              <a:path w="8552815" h="228600">
                <a:moveTo>
                  <a:pt x="8552688" y="0"/>
                </a:moveTo>
                <a:lnTo>
                  <a:pt x="0" y="0"/>
                </a:lnTo>
                <a:lnTo>
                  <a:pt x="0" y="228600"/>
                </a:lnTo>
                <a:lnTo>
                  <a:pt x="8552688" y="228600"/>
                </a:lnTo>
                <a:lnTo>
                  <a:pt x="8552688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7808" y="289940"/>
            <a:ext cx="7228382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34108"/>
            <a:ext cx="7900670" cy="1566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10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g"/><Relationship Id="rId4" Type="http://schemas.openxmlformats.org/officeDocument/2006/relationships/image" Target="../media/image1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jpg"/><Relationship Id="rId7" Type="http://schemas.openxmlformats.org/officeDocument/2006/relationships/image" Target="../media/image117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jpg"/><Relationship Id="rId10" Type="http://schemas.openxmlformats.org/officeDocument/2006/relationships/image" Target="../media/image68.jpg"/><Relationship Id="rId4" Type="http://schemas.openxmlformats.org/officeDocument/2006/relationships/image" Target="../media/image114.jpg"/><Relationship Id="rId9" Type="http://schemas.openxmlformats.org/officeDocument/2006/relationships/image" Target="../media/image11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971540"/>
          </a:xfrm>
          <a:custGeom>
            <a:avLst/>
            <a:gdLst/>
            <a:ahLst/>
            <a:cxnLst/>
            <a:rect l="l" t="t" r="r" b="b"/>
            <a:pathLst>
              <a:path w="9144000" h="5971540">
                <a:moveTo>
                  <a:pt x="0" y="5971032"/>
                </a:moveTo>
                <a:lnTo>
                  <a:pt x="9144000" y="5971032"/>
                </a:lnTo>
                <a:lnTo>
                  <a:pt x="9144000" y="0"/>
                </a:lnTo>
                <a:lnTo>
                  <a:pt x="0" y="0"/>
                </a:lnTo>
                <a:lnTo>
                  <a:pt x="0" y="597103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971032"/>
            <a:ext cx="9144000" cy="887094"/>
            <a:chOff x="0" y="5971032"/>
            <a:chExt cx="9144000" cy="887094"/>
          </a:xfrm>
        </p:grpSpPr>
        <p:sp>
          <p:nvSpPr>
            <p:cNvPr id="4" name="object 4"/>
            <p:cNvSpPr/>
            <p:nvPr/>
          </p:nvSpPr>
          <p:spPr>
            <a:xfrm>
              <a:off x="0" y="5971032"/>
              <a:ext cx="9144000" cy="887094"/>
            </a:xfrm>
            <a:custGeom>
              <a:avLst/>
              <a:gdLst/>
              <a:ahLst/>
              <a:cxnLst/>
              <a:rect l="l" t="t" r="r" b="b"/>
              <a:pathLst>
                <a:path w="9144000" h="887095">
                  <a:moveTo>
                    <a:pt x="9144000" y="0"/>
                  </a:moveTo>
                  <a:lnTo>
                    <a:pt x="0" y="0"/>
                  </a:lnTo>
                  <a:lnTo>
                    <a:pt x="0" y="886968"/>
                  </a:lnTo>
                  <a:lnTo>
                    <a:pt x="9144000" y="88696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053328"/>
              <a:ext cx="2240280" cy="713740"/>
            </a:xfrm>
            <a:custGeom>
              <a:avLst/>
              <a:gdLst/>
              <a:ahLst/>
              <a:cxnLst/>
              <a:rect l="l" t="t" r="r" b="b"/>
              <a:pathLst>
                <a:path w="2240280" h="713740">
                  <a:moveTo>
                    <a:pt x="2240280" y="0"/>
                  </a:moveTo>
                  <a:lnTo>
                    <a:pt x="0" y="0"/>
                  </a:lnTo>
                  <a:lnTo>
                    <a:pt x="0" y="713232"/>
                  </a:lnTo>
                  <a:lnTo>
                    <a:pt x="2240280" y="713232"/>
                  </a:lnTo>
                  <a:lnTo>
                    <a:pt x="2240280" y="0"/>
                  </a:lnTo>
                  <a:close/>
                </a:path>
              </a:pathLst>
            </a:custGeom>
            <a:solidFill>
              <a:srgbClr val="DD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59151" y="6044184"/>
              <a:ext cx="6784975" cy="713740"/>
            </a:xfrm>
            <a:custGeom>
              <a:avLst/>
              <a:gdLst/>
              <a:ahLst/>
              <a:cxnLst/>
              <a:rect l="l" t="t" r="r" b="b"/>
              <a:pathLst>
                <a:path w="6784975" h="713740">
                  <a:moveTo>
                    <a:pt x="6784848" y="0"/>
                  </a:moveTo>
                  <a:lnTo>
                    <a:pt x="0" y="0"/>
                  </a:lnTo>
                  <a:lnTo>
                    <a:pt x="0" y="713231"/>
                  </a:lnTo>
                  <a:lnTo>
                    <a:pt x="6784848" y="713231"/>
                  </a:lnTo>
                  <a:lnTo>
                    <a:pt x="6784848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4394" y="0"/>
            <a:ext cx="7320280" cy="119443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30"/>
              </a:spcBef>
            </a:pPr>
            <a:r>
              <a:rPr sz="3800" b="0" spc="10" dirty="0">
                <a:solidFill>
                  <a:srgbClr val="00AFEF"/>
                </a:solidFill>
                <a:latin typeface="Times New Roman"/>
                <a:cs typeface="Times New Roman"/>
              </a:rPr>
              <a:t>MCSC000</a:t>
            </a:r>
            <a:r>
              <a:rPr sz="3800" b="0" dirty="0">
                <a:solidFill>
                  <a:srgbClr val="00AFEF"/>
                </a:solidFill>
                <a:latin typeface="Times New Roman"/>
                <a:cs typeface="Times New Roman"/>
              </a:rPr>
              <a:t>9</a:t>
            </a:r>
            <a:r>
              <a:rPr sz="3800" b="0" spc="-45" dirty="0">
                <a:solidFill>
                  <a:srgbClr val="00AFEF"/>
                </a:solidFill>
                <a:latin typeface="Times New Roman"/>
                <a:cs typeface="Times New Roman"/>
              </a:rPr>
              <a:t>:</a:t>
            </a:r>
            <a:r>
              <a:rPr sz="3800" b="0" spc="-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3800" spc="45" dirty="0">
                <a:solidFill>
                  <a:srgbClr val="FFFFFF"/>
                </a:solidFill>
              </a:rPr>
              <a:t>Im</a:t>
            </a:r>
            <a:r>
              <a:rPr sz="3800" spc="30" dirty="0">
                <a:solidFill>
                  <a:srgbClr val="FFFFFF"/>
                </a:solidFill>
              </a:rPr>
              <a:t>a</a:t>
            </a:r>
            <a:r>
              <a:rPr sz="3800" spc="-180" dirty="0">
                <a:solidFill>
                  <a:srgbClr val="FFFFFF"/>
                </a:solidFill>
              </a:rPr>
              <a:t>ge</a:t>
            </a:r>
            <a:r>
              <a:rPr sz="3800" spc="-105" dirty="0">
                <a:solidFill>
                  <a:srgbClr val="FFFFFF"/>
                </a:solidFill>
              </a:rPr>
              <a:t> </a:t>
            </a:r>
            <a:r>
              <a:rPr sz="3800" spc="-300" dirty="0">
                <a:solidFill>
                  <a:srgbClr val="FFFFFF"/>
                </a:solidFill>
              </a:rPr>
              <a:t>Processing</a:t>
            </a:r>
            <a:r>
              <a:rPr sz="3800" spc="-145" dirty="0">
                <a:solidFill>
                  <a:srgbClr val="FFFFFF"/>
                </a:solidFill>
              </a:rPr>
              <a:t> </a:t>
            </a:r>
            <a:r>
              <a:rPr sz="3800" spc="-90" dirty="0">
                <a:solidFill>
                  <a:srgbClr val="FFFFFF"/>
                </a:solidFill>
              </a:rPr>
              <a:t>And  </a:t>
            </a:r>
            <a:r>
              <a:rPr sz="3800" spc="-225" dirty="0">
                <a:solidFill>
                  <a:srgbClr val="FFFFFF"/>
                </a:solidFill>
              </a:rPr>
              <a:t>Analysis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10000" y="3124200"/>
            <a:ext cx="1676400" cy="1066800"/>
          </a:xfrm>
          <a:custGeom>
            <a:avLst/>
            <a:gdLst/>
            <a:ahLst/>
            <a:cxnLst/>
            <a:rect l="l" t="t" r="r" b="b"/>
            <a:pathLst>
              <a:path w="1676400" h="1066800">
                <a:moveTo>
                  <a:pt x="0" y="1066800"/>
                </a:moveTo>
                <a:lnTo>
                  <a:pt x="1676400" y="1066800"/>
                </a:lnTo>
                <a:lnTo>
                  <a:pt x="16764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90009" y="3447669"/>
            <a:ext cx="1518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Processing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8600" y="2213253"/>
            <a:ext cx="8693150" cy="3776345"/>
            <a:chOff x="228600" y="2213253"/>
            <a:chExt cx="8693150" cy="377634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600" y="4648200"/>
              <a:ext cx="1676400" cy="13411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38627" y="2425700"/>
              <a:ext cx="1758314" cy="708025"/>
            </a:xfrm>
            <a:custGeom>
              <a:avLst/>
              <a:gdLst/>
              <a:ahLst/>
              <a:cxnLst/>
              <a:rect l="l" t="t" r="r" b="b"/>
              <a:pathLst>
                <a:path w="1758314" h="708025">
                  <a:moveTo>
                    <a:pt x="1671760" y="681014"/>
                  </a:moveTo>
                  <a:lnTo>
                    <a:pt x="1661160" y="708025"/>
                  </a:lnTo>
                  <a:lnTo>
                    <a:pt x="1757934" y="699262"/>
                  </a:lnTo>
                  <a:lnTo>
                    <a:pt x="1746257" y="686308"/>
                  </a:lnTo>
                  <a:lnTo>
                    <a:pt x="1685289" y="686308"/>
                  </a:lnTo>
                  <a:lnTo>
                    <a:pt x="1671760" y="681014"/>
                  </a:lnTo>
                  <a:close/>
                </a:path>
                <a:path w="1758314" h="708025">
                  <a:moveTo>
                    <a:pt x="1682324" y="654098"/>
                  </a:moveTo>
                  <a:lnTo>
                    <a:pt x="1671760" y="681014"/>
                  </a:lnTo>
                  <a:lnTo>
                    <a:pt x="1685289" y="686308"/>
                  </a:lnTo>
                  <a:lnTo>
                    <a:pt x="1695831" y="659384"/>
                  </a:lnTo>
                  <a:lnTo>
                    <a:pt x="1682324" y="654098"/>
                  </a:lnTo>
                  <a:close/>
                </a:path>
                <a:path w="1758314" h="708025">
                  <a:moveTo>
                    <a:pt x="1692910" y="627126"/>
                  </a:moveTo>
                  <a:lnTo>
                    <a:pt x="1682324" y="654098"/>
                  </a:lnTo>
                  <a:lnTo>
                    <a:pt x="1695831" y="659384"/>
                  </a:lnTo>
                  <a:lnTo>
                    <a:pt x="1685289" y="686308"/>
                  </a:lnTo>
                  <a:lnTo>
                    <a:pt x="1746257" y="686308"/>
                  </a:lnTo>
                  <a:lnTo>
                    <a:pt x="1692910" y="627126"/>
                  </a:lnTo>
                  <a:close/>
                </a:path>
                <a:path w="1758314" h="708025">
                  <a:moveTo>
                    <a:pt x="10668" y="0"/>
                  </a:moveTo>
                  <a:lnTo>
                    <a:pt x="0" y="26924"/>
                  </a:lnTo>
                  <a:lnTo>
                    <a:pt x="1671760" y="681014"/>
                  </a:lnTo>
                  <a:lnTo>
                    <a:pt x="1682324" y="654098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3124200"/>
              <a:ext cx="2057400" cy="12862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85746" y="3621277"/>
              <a:ext cx="2134870" cy="1042035"/>
            </a:xfrm>
            <a:custGeom>
              <a:avLst/>
              <a:gdLst/>
              <a:ahLst/>
              <a:cxnLst/>
              <a:rect l="l" t="t" r="r" b="b"/>
              <a:pathLst>
                <a:path w="2134870" h="1042035">
                  <a:moveTo>
                    <a:pt x="1525016" y="37084"/>
                  </a:moveTo>
                  <a:lnTo>
                    <a:pt x="1502562" y="27813"/>
                  </a:lnTo>
                  <a:lnTo>
                    <a:pt x="1435227" y="0"/>
                  </a:lnTo>
                  <a:lnTo>
                    <a:pt x="1437297" y="28854"/>
                  </a:lnTo>
                  <a:lnTo>
                    <a:pt x="0" y="132207"/>
                  </a:lnTo>
                  <a:lnTo>
                    <a:pt x="2032" y="161036"/>
                  </a:lnTo>
                  <a:lnTo>
                    <a:pt x="1439379" y="57823"/>
                  </a:lnTo>
                  <a:lnTo>
                    <a:pt x="1441450" y="86614"/>
                  </a:lnTo>
                  <a:lnTo>
                    <a:pt x="1525016" y="37084"/>
                  </a:lnTo>
                  <a:close/>
                </a:path>
                <a:path w="2134870" h="1042035">
                  <a:moveTo>
                    <a:pt x="2134616" y="570484"/>
                  </a:moveTo>
                  <a:lnTo>
                    <a:pt x="2040382" y="546989"/>
                  </a:lnTo>
                  <a:lnTo>
                    <a:pt x="2046630" y="575170"/>
                  </a:lnTo>
                  <a:lnTo>
                    <a:pt x="74041" y="1013587"/>
                  </a:lnTo>
                  <a:lnTo>
                    <a:pt x="80391" y="1041781"/>
                  </a:lnTo>
                  <a:lnTo>
                    <a:pt x="2052904" y="603478"/>
                  </a:lnTo>
                  <a:lnTo>
                    <a:pt x="2059178" y="631698"/>
                  </a:lnTo>
                  <a:lnTo>
                    <a:pt x="2132736" y="572008"/>
                  </a:lnTo>
                  <a:lnTo>
                    <a:pt x="2134616" y="5704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8890" y="2218015"/>
              <a:ext cx="3127595" cy="251567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88890" y="2218015"/>
              <a:ext cx="3128010" cy="2515870"/>
            </a:xfrm>
            <a:custGeom>
              <a:avLst/>
              <a:gdLst/>
              <a:ahLst/>
              <a:cxnLst/>
              <a:rect l="l" t="t" r="r" b="b"/>
              <a:pathLst>
                <a:path w="3128009" h="2515870">
                  <a:moveTo>
                    <a:pt x="284375" y="828206"/>
                  </a:moveTo>
                  <a:lnTo>
                    <a:pt x="280366" y="779666"/>
                  </a:lnTo>
                  <a:lnTo>
                    <a:pt x="280346" y="731767"/>
                  </a:lnTo>
                  <a:lnTo>
                    <a:pt x="284168" y="684722"/>
                  </a:lnTo>
                  <a:lnTo>
                    <a:pt x="291685" y="638742"/>
                  </a:lnTo>
                  <a:lnTo>
                    <a:pt x="302751" y="594042"/>
                  </a:lnTo>
                  <a:lnTo>
                    <a:pt x="317217" y="550833"/>
                  </a:lnTo>
                  <a:lnTo>
                    <a:pt x="334936" y="509329"/>
                  </a:lnTo>
                  <a:lnTo>
                    <a:pt x="355762" y="469741"/>
                  </a:lnTo>
                  <a:lnTo>
                    <a:pt x="379546" y="432283"/>
                  </a:lnTo>
                  <a:lnTo>
                    <a:pt x="406142" y="397168"/>
                  </a:lnTo>
                  <a:lnTo>
                    <a:pt x="435403" y="364608"/>
                  </a:lnTo>
                  <a:lnTo>
                    <a:pt x="467180" y="334816"/>
                  </a:lnTo>
                  <a:lnTo>
                    <a:pt x="501328" y="308004"/>
                  </a:lnTo>
                  <a:lnTo>
                    <a:pt x="537698" y="284385"/>
                  </a:lnTo>
                  <a:lnTo>
                    <a:pt x="576143" y="264173"/>
                  </a:lnTo>
                  <a:lnTo>
                    <a:pt x="616517" y="247579"/>
                  </a:lnTo>
                  <a:lnTo>
                    <a:pt x="658671" y="234817"/>
                  </a:lnTo>
                  <a:lnTo>
                    <a:pt x="702459" y="226099"/>
                  </a:lnTo>
                  <a:lnTo>
                    <a:pt x="748944" y="221640"/>
                  </a:lnTo>
                  <a:lnTo>
                    <a:pt x="795338" y="222041"/>
                  </a:lnTo>
                  <a:lnTo>
                    <a:pt x="841332" y="227235"/>
                  </a:lnTo>
                  <a:lnTo>
                    <a:pt x="886618" y="237152"/>
                  </a:lnTo>
                  <a:lnTo>
                    <a:pt x="930885" y="251723"/>
                  </a:lnTo>
                  <a:lnTo>
                    <a:pt x="973827" y="270879"/>
                  </a:lnTo>
                  <a:lnTo>
                    <a:pt x="1015133" y="294552"/>
                  </a:lnTo>
                  <a:lnTo>
                    <a:pt x="1038531" y="252333"/>
                  </a:lnTo>
                  <a:lnTo>
                    <a:pt x="1065627" y="214158"/>
                  </a:lnTo>
                  <a:lnTo>
                    <a:pt x="1096029" y="180157"/>
                  </a:lnTo>
                  <a:lnTo>
                    <a:pt x="1129347" y="150463"/>
                  </a:lnTo>
                  <a:lnTo>
                    <a:pt x="1165188" y="125208"/>
                  </a:lnTo>
                  <a:lnTo>
                    <a:pt x="1203162" y="104524"/>
                  </a:lnTo>
                  <a:lnTo>
                    <a:pt x="1242876" y="88542"/>
                  </a:lnTo>
                  <a:lnTo>
                    <a:pt x="1283940" y="77394"/>
                  </a:lnTo>
                  <a:lnTo>
                    <a:pt x="1325960" y="71213"/>
                  </a:lnTo>
                  <a:lnTo>
                    <a:pt x="1368547" y="70130"/>
                  </a:lnTo>
                  <a:lnTo>
                    <a:pt x="1411308" y="74277"/>
                  </a:lnTo>
                  <a:lnTo>
                    <a:pt x="1453852" y="83787"/>
                  </a:lnTo>
                  <a:lnTo>
                    <a:pt x="1495787" y="98790"/>
                  </a:lnTo>
                  <a:lnTo>
                    <a:pt x="1536722" y="119419"/>
                  </a:lnTo>
                  <a:lnTo>
                    <a:pt x="1583871" y="151915"/>
                  </a:lnTo>
                  <a:lnTo>
                    <a:pt x="1626257" y="191555"/>
                  </a:lnTo>
                  <a:lnTo>
                    <a:pt x="1650151" y="147459"/>
                  </a:lnTo>
                  <a:lnTo>
                    <a:pt x="1678931" y="108640"/>
                  </a:lnTo>
                  <a:lnTo>
                    <a:pt x="1711942" y="75340"/>
                  </a:lnTo>
                  <a:lnTo>
                    <a:pt x="1748528" y="47797"/>
                  </a:lnTo>
                  <a:lnTo>
                    <a:pt x="1788034" y="26252"/>
                  </a:lnTo>
                  <a:lnTo>
                    <a:pt x="1829804" y="10944"/>
                  </a:lnTo>
                  <a:lnTo>
                    <a:pt x="1873183" y="2113"/>
                  </a:lnTo>
                  <a:lnTo>
                    <a:pt x="1917515" y="0"/>
                  </a:lnTo>
                  <a:lnTo>
                    <a:pt x="1962145" y="4843"/>
                  </a:lnTo>
                  <a:lnTo>
                    <a:pt x="2006417" y="16884"/>
                  </a:lnTo>
                  <a:lnTo>
                    <a:pt x="2049675" y="36361"/>
                  </a:lnTo>
                  <a:lnTo>
                    <a:pt x="2109969" y="79366"/>
                  </a:lnTo>
                  <a:lnTo>
                    <a:pt x="2159784" y="136183"/>
                  </a:lnTo>
                  <a:lnTo>
                    <a:pt x="2193058" y="98724"/>
                  </a:lnTo>
                  <a:lnTo>
                    <a:pt x="2229748" y="67220"/>
                  </a:lnTo>
                  <a:lnTo>
                    <a:pt x="2269264" y="41725"/>
                  </a:lnTo>
                  <a:lnTo>
                    <a:pt x="2311018" y="22292"/>
                  </a:lnTo>
                  <a:lnTo>
                    <a:pt x="2354419" y="8977"/>
                  </a:lnTo>
                  <a:lnTo>
                    <a:pt x="2398878" y="1833"/>
                  </a:lnTo>
                  <a:lnTo>
                    <a:pt x="2443805" y="914"/>
                  </a:lnTo>
                  <a:lnTo>
                    <a:pt x="2488611" y="6276"/>
                  </a:lnTo>
                  <a:lnTo>
                    <a:pt x="2532706" y="17972"/>
                  </a:lnTo>
                  <a:lnTo>
                    <a:pt x="2575501" y="36056"/>
                  </a:lnTo>
                  <a:lnTo>
                    <a:pt x="2616405" y="60582"/>
                  </a:lnTo>
                  <a:lnTo>
                    <a:pt x="2654830" y="91606"/>
                  </a:lnTo>
                  <a:lnTo>
                    <a:pt x="2689673" y="128651"/>
                  </a:lnTo>
                  <a:lnTo>
                    <a:pt x="2719298" y="170311"/>
                  </a:lnTo>
                  <a:lnTo>
                    <a:pt x="2743363" y="215928"/>
                  </a:lnTo>
                  <a:lnTo>
                    <a:pt x="2761527" y="264842"/>
                  </a:lnTo>
                  <a:lnTo>
                    <a:pt x="2773448" y="316396"/>
                  </a:lnTo>
                  <a:lnTo>
                    <a:pt x="2816158" y="332098"/>
                  </a:lnTo>
                  <a:lnTo>
                    <a:pt x="2856087" y="352654"/>
                  </a:lnTo>
                  <a:lnTo>
                    <a:pt x="2893032" y="377675"/>
                  </a:lnTo>
                  <a:lnTo>
                    <a:pt x="2926787" y="406772"/>
                  </a:lnTo>
                  <a:lnTo>
                    <a:pt x="2957152" y="439553"/>
                  </a:lnTo>
                  <a:lnTo>
                    <a:pt x="2983920" y="475629"/>
                  </a:lnTo>
                  <a:lnTo>
                    <a:pt x="3006890" y="514611"/>
                  </a:lnTo>
                  <a:lnTo>
                    <a:pt x="3025858" y="556108"/>
                  </a:lnTo>
                  <a:lnTo>
                    <a:pt x="3040619" y="599731"/>
                  </a:lnTo>
                  <a:lnTo>
                    <a:pt x="3050971" y="645089"/>
                  </a:lnTo>
                  <a:lnTo>
                    <a:pt x="3056710" y="691793"/>
                  </a:lnTo>
                  <a:lnTo>
                    <a:pt x="3057632" y="739452"/>
                  </a:lnTo>
                  <a:lnTo>
                    <a:pt x="3053534" y="787678"/>
                  </a:lnTo>
                  <a:lnTo>
                    <a:pt x="3044212" y="836080"/>
                  </a:lnTo>
                  <a:lnTo>
                    <a:pt x="3031657" y="878014"/>
                  </a:lnTo>
                  <a:lnTo>
                    <a:pt x="3026559" y="891706"/>
                  </a:lnTo>
                  <a:lnTo>
                    <a:pt x="3052139" y="931784"/>
                  </a:lnTo>
                  <a:lnTo>
                    <a:pt x="3073950" y="973483"/>
                  </a:lnTo>
                  <a:lnTo>
                    <a:pt x="3092024" y="1016536"/>
                  </a:lnTo>
                  <a:lnTo>
                    <a:pt x="3106394" y="1060679"/>
                  </a:lnTo>
                  <a:lnTo>
                    <a:pt x="3117091" y="1105644"/>
                  </a:lnTo>
                  <a:lnTo>
                    <a:pt x="3124147" y="1151167"/>
                  </a:lnTo>
                  <a:lnTo>
                    <a:pt x="3127595" y="1196981"/>
                  </a:lnTo>
                  <a:lnTo>
                    <a:pt x="3127467" y="1242822"/>
                  </a:lnTo>
                  <a:lnTo>
                    <a:pt x="3123794" y="1288422"/>
                  </a:lnTo>
                  <a:lnTo>
                    <a:pt x="3116608" y="1333517"/>
                  </a:lnTo>
                  <a:lnTo>
                    <a:pt x="3105942" y="1377840"/>
                  </a:lnTo>
                  <a:lnTo>
                    <a:pt x="3091828" y="1421126"/>
                  </a:lnTo>
                  <a:lnTo>
                    <a:pt x="3074297" y="1463110"/>
                  </a:lnTo>
                  <a:lnTo>
                    <a:pt x="3053382" y="1503524"/>
                  </a:lnTo>
                  <a:lnTo>
                    <a:pt x="3029114" y="1542105"/>
                  </a:lnTo>
                  <a:lnTo>
                    <a:pt x="3001526" y="1578585"/>
                  </a:lnTo>
                  <a:lnTo>
                    <a:pt x="2970649" y="1612699"/>
                  </a:lnTo>
                  <a:lnTo>
                    <a:pt x="2936516" y="1644181"/>
                  </a:lnTo>
                  <a:lnTo>
                    <a:pt x="2895035" y="1675518"/>
                  </a:lnTo>
                  <a:lnTo>
                    <a:pt x="2851006" y="1701912"/>
                  </a:lnTo>
                  <a:lnTo>
                    <a:pt x="2804806" y="1723203"/>
                  </a:lnTo>
                  <a:lnTo>
                    <a:pt x="2756815" y="1739234"/>
                  </a:lnTo>
                  <a:lnTo>
                    <a:pt x="2707408" y="1749845"/>
                  </a:lnTo>
                  <a:lnTo>
                    <a:pt x="2704578" y="1799711"/>
                  </a:lnTo>
                  <a:lnTo>
                    <a:pt x="2697019" y="1847983"/>
                  </a:lnTo>
                  <a:lnTo>
                    <a:pt x="2684990" y="1894382"/>
                  </a:lnTo>
                  <a:lnTo>
                    <a:pt x="2668749" y="1938631"/>
                  </a:lnTo>
                  <a:lnTo>
                    <a:pt x="2648551" y="1980453"/>
                  </a:lnTo>
                  <a:lnTo>
                    <a:pt x="2624655" y="2019570"/>
                  </a:lnTo>
                  <a:lnTo>
                    <a:pt x="2597319" y="2055705"/>
                  </a:lnTo>
                  <a:lnTo>
                    <a:pt x="2566799" y="2088580"/>
                  </a:lnTo>
                  <a:lnTo>
                    <a:pt x="2533352" y="2117918"/>
                  </a:lnTo>
                  <a:lnTo>
                    <a:pt x="2497238" y="2143441"/>
                  </a:lnTo>
                  <a:lnTo>
                    <a:pt x="2458711" y="2164872"/>
                  </a:lnTo>
                  <a:lnTo>
                    <a:pt x="2418031" y="2181933"/>
                  </a:lnTo>
                  <a:lnTo>
                    <a:pt x="2375455" y="2194347"/>
                  </a:lnTo>
                  <a:lnTo>
                    <a:pt x="2331239" y="2201837"/>
                  </a:lnTo>
                  <a:lnTo>
                    <a:pt x="2285641" y="2204124"/>
                  </a:lnTo>
                  <a:lnTo>
                    <a:pt x="2239590" y="2200898"/>
                  </a:lnTo>
                  <a:lnTo>
                    <a:pt x="2194356" y="2192216"/>
                  </a:lnTo>
                  <a:lnTo>
                    <a:pt x="2150329" y="2178201"/>
                  </a:lnTo>
                  <a:lnTo>
                    <a:pt x="2107898" y="2158973"/>
                  </a:lnTo>
                  <a:lnTo>
                    <a:pt x="2067455" y="2134655"/>
                  </a:lnTo>
                  <a:lnTo>
                    <a:pt x="2051695" y="2183374"/>
                  </a:lnTo>
                  <a:lnTo>
                    <a:pt x="2032151" y="2229386"/>
                  </a:lnTo>
                  <a:lnTo>
                    <a:pt x="2009078" y="2272539"/>
                  </a:lnTo>
                  <a:lnTo>
                    <a:pt x="1982732" y="2312685"/>
                  </a:lnTo>
                  <a:lnTo>
                    <a:pt x="1953369" y="2349673"/>
                  </a:lnTo>
                  <a:lnTo>
                    <a:pt x="1921243" y="2383352"/>
                  </a:lnTo>
                  <a:lnTo>
                    <a:pt x="1886611" y="2413573"/>
                  </a:lnTo>
                  <a:lnTo>
                    <a:pt x="1849727" y="2440185"/>
                  </a:lnTo>
                  <a:lnTo>
                    <a:pt x="1810848" y="2463039"/>
                  </a:lnTo>
                  <a:lnTo>
                    <a:pt x="1770228" y="2481984"/>
                  </a:lnTo>
                  <a:lnTo>
                    <a:pt x="1728124" y="2496870"/>
                  </a:lnTo>
                  <a:lnTo>
                    <a:pt x="1684789" y="2507547"/>
                  </a:lnTo>
                  <a:lnTo>
                    <a:pt x="1640481" y="2513865"/>
                  </a:lnTo>
                  <a:lnTo>
                    <a:pt x="1595455" y="2515673"/>
                  </a:lnTo>
                  <a:lnTo>
                    <a:pt x="1549965" y="2512822"/>
                  </a:lnTo>
                  <a:lnTo>
                    <a:pt x="1504267" y="2505161"/>
                  </a:lnTo>
                  <a:lnTo>
                    <a:pt x="1458617" y="2492541"/>
                  </a:lnTo>
                  <a:lnTo>
                    <a:pt x="1413193" y="2474718"/>
                  </a:lnTo>
                  <a:lnTo>
                    <a:pt x="1369852" y="2452208"/>
                  </a:lnTo>
                  <a:lnTo>
                    <a:pt x="1328875" y="2425237"/>
                  </a:lnTo>
                  <a:lnTo>
                    <a:pt x="1290542" y="2394032"/>
                  </a:lnTo>
                  <a:lnTo>
                    <a:pt x="1255132" y="2358819"/>
                  </a:lnTo>
                  <a:lnTo>
                    <a:pt x="1222926" y="2319825"/>
                  </a:lnTo>
                  <a:lnTo>
                    <a:pt x="1194203" y="2277276"/>
                  </a:lnTo>
                  <a:lnTo>
                    <a:pt x="1154003" y="2301464"/>
                  </a:lnTo>
                  <a:lnTo>
                    <a:pt x="1112818" y="2321677"/>
                  </a:lnTo>
                  <a:lnTo>
                    <a:pt x="1070847" y="2337970"/>
                  </a:lnTo>
                  <a:lnTo>
                    <a:pt x="1028286" y="2350395"/>
                  </a:lnTo>
                  <a:lnTo>
                    <a:pt x="985332" y="2359008"/>
                  </a:lnTo>
                  <a:lnTo>
                    <a:pt x="942183" y="2363863"/>
                  </a:lnTo>
                  <a:lnTo>
                    <a:pt x="899037" y="2365013"/>
                  </a:lnTo>
                  <a:lnTo>
                    <a:pt x="856089" y="2362512"/>
                  </a:lnTo>
                  <a:lnTo>
                    <a:pt x="813537" y="2356415"/>
                  </a:lnTo>
                  <a:lnTo>
                    <a:pt x="771579" y="2346777"/>
                  </a:lnTo>
                  <a:lnTo>
                    <a:pt x="730412" y="2333650"/>
                  </a:lnTo>
                  <a:lnTo>
                    <a:pt x="690232" y="2317089"/>
                  </a:lnTo>
                  <a:lnTo>
                    <a:pt x="651237" y="2297148"/>
                  </a:lnTo>
                  <a:lnTo>
                    <a:pt x="613624" y="2273882"/>
                  </a:lnTo>
                  <a:lnTo>
                    <a:pt x="577591" y="2247343"/>
                  </a:lnTo>
                  <a:lnTo>
                    <a:pt x="543334" y="2217588"/>
                  </a:lnTo>
                  <a:lnTo>
                    <a:pt x="511050" y="2184669"/>
                  </a:lnTo>
                  <a:lnTo>
                    <a:pt x="480937" y="2148640"/>
                  </a:lnTo>
                  <a:lnTo>
                    <a:pt x="453192" y="2109557"/>
                  </a:lnTo>
                  <a:lnTo>
                    <a:pt x="428012" y="2067472"/>
                  </a:lnTo>
                  <a:lnTo>
                    <a:pt x="422170" y="2056423"/>
                  </a:lnTo>
                  <a:lnTo>
                    <a:pt x="375489" y="2058658"/>
                  </a:lnTo>
                  <a:lnTo>
                    <a:pt x="330155" y="2053551"/>
                  </a:lnTo>
                  <a:lnTo>
                    <a:pt x="286711" y="2041572"/>
                  </a:lnTo>
                  <a:lnTo>
                    <a:pt x="245697" y="2023186"/>
                  </a:lnTo>
                  <a:lnTo>
                    <a:pt x="207656" y="1998863"/>
                  </a:lnTo>
                  <a:lnTo>
                    <a:pt x="173129" y="1969069"/>
                  </a:lnTo>
                  <a:lnTo>
                    <a:pt x="142657" y="1934272"/>
                  </a:lnTo>
                  <a:lnTo>
                    <a:pt x="116783" y="1894941"/>
                  </a:lnTo>
                  <a:lnTo>
                    <a:pt x="96047" y="1851543"/>
                  </a:lnTo>
                  <a:lnTo>
                    <a:pt x="80992" y="1804546"/>
                  </a:lnTo>
                  <a:lnTo>
                    <a:pt x="72158" y="1754417"/>
                  </a:lnTo>
                  <a:lnTo>
                    <a:pt x="70153" y="1704185"/>
                  </a:lnTo>
                  <a:lnTo>
                    <a:pt x="74783" y="1654694"/>
                  </a:lnTo>
                  <a:lnTo>
                    <a:pt x="85827" y="1606684"/>
                  </a:lnTo>
                  <a:lnTo>
                    <a:pt x="103062" y="1560897"/>
                  </a:lnTo>
                  <a:lnTo>
                    <a:pt x="126266" y="1518073"/>
                  </a:lnTo>
                  <a:lnTo>
                    <a:pt x="155216" y="1478954"/>
                  </a:lnTo>
                  <a:lnTo>
                    <a:pt x="116843" y="1449858"/>
                  </a:lnTo>
                  <a:lnTo>
                    <a:pt x="83580" y="1415777"/>
                  </a:lnTo>
                  <a:lnTo>
                    <a:pt x="55602" y="1377440"/>
                  </a:lnTo>
                  <a:lnTo>
                    <a:pt x="33081" y="1335580"/>
                  </a:lnTo>
                  <a:lnTo>
                    <a:pt x="16192" y="1290928"/>
                  </a:lnTo>
                  <a:lnTo>
                    <a:pt x="5107" y="1244217"/>
                  </a:lnTo>
                  <a:lnTo>
                    <a:pt x="0" y="1196178"/>
                  </a:lnTo>
                  <a:lnTo>
                    <a:pt x="1044" y="1147542"/>
                  </a:lnTo>
                  <a:lnTo>
                    <a:pt x="8414" y="1099041"/>
                  </a:lnTo>
                  <a:lnTo>
                    <a:pt x="22282" y="1051407"/>
                  </a:lnTo>
                  <a:lnTo>
                    <a:pt x="42821" y="1005371"/>
                  </a:lnTo>
                  <a:lnTo>
                    <a:pt x="71153" y="960587"/>
                  </a:lnTo>
                  <a:lnTo>
                    <a:pt x="105094" y="921715"/>
                  </a:lnTo>
                  <a:lnTo>
                    <a:pt x="143882" y="889293"/>
                  </a:lnTo>
                  <a:lnTo>
                    <a:pt x="186755" y="863855"/>
                  </a:lnTo>
                  <a:lnTo>
                    <a:pt x="232951" y="845939"/>
                  </a:lnTo>
                  <a:lnTo>
                    <a:pt x="281708" y="836080"/>
                  </a:lnTo>
                  <a:lnTo>
                    <a:pt x="284375" y="82820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9054" y="3645027"/>
              <a:ext cx="148844" cy="1488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47409" y="2346071"/>
              <a:ext cx="2867025" cy="2139315"/>
            </a:xfrm>
            <a:custGeom>
              <a:avLst/>
              <a:gdLst/>
              <a:ahLst/>
              <a:cxnLst/>
              <a:rect l="l" t="t" r="r" b="b"/>
              <a:pathLst>
                <a:path w="2867025" h="2139315">
                  <a:moveTo>
                    <a:pt x="940308" y="1534033"/>
                  </a:moveTo>
                  <a:lnTo>
                    <a:pt x="933191" y="1578212"/>
                  </a:lnTo>
                  <a:lnTo>
                    <a:pt x="913371" y="1616564"/>
                  </a:lnTo>
                  <a:lnTo>
                    <a:pt x="883139" y="1646796"/>
                  </a:lnTo>
                  <a:lnTo>
                    <a:pt x="844787" y="1666616"/>
                  </a:lnTo>
                  <a:lnTo>
                    <a:pt x="800608" y="1673733"/>
                  </a:lnTo>
                  <a:lnTo>
                    <a:pt x="756477" y="1666616"/>
                  </a:lnTo>
                  <a:lnTo>
                    <a:pt x="718131" y="1646796"/>
                  </a:lnTo>
                  <a:lnTo>
                    <a:pt x="687880" y="1616564"/>
                  </a:lnTo>
                  <a:lnTo>
                    <a:pt x="668036" y="1578212"/>
                  </a:lnTo>
                  <a:lnTo>
                    <a:pt x="660908" y="1534033"/>
                  </a:lnTo>
                  <a:lnTo>
                    <a:pt x="668036" y="1489902"/>
                  </a:lnTo>
                  <a:lnTo>
                    <a:pt x="687880" y="1451556"/>
                  </a:lnTo>
                  <a:lnTo>
                    <a:pt x="718131" y="1421305"/>
                  </a:lnTo>
                  <a:lnTo>
                    <a:pt x="756477" y="1401461"/>
                  </a:lnTo>
                  <a:lnTo>
                    <a:pt x="800608" y="1394333"/>
                  </a:lnTo>
                  <a:lnTo>
                    <a:pt x="844787" y="1401461"/>
                  </a:lnTo>
                  <a:lnTo>
                    <a:pt x="883139" y="1421305"/>
                  </a:lnTo>
                  <a:lnTo>
                    <a:pt x="913371" y="1451556"/>
                  </a:lnTo>
                  <a:lnTo>
                    <a:pt x="933191" y="1489902"/>
                  </a:lnTo>
                  <a:lnTo>
                    <a:pt x="940308" y="1534033"/>
                  </a:lnTo>
                  <a:close/>
                </a:path>
                <a:path w="2867025" h="2139315">
                  <a:moveTo>
                    <a:pt x="659384" y="1773427"/>
                  </a:moveTo>
                  <a:lnTo>
                    <a:pt x="653847" y="1821505"/>
                  </a:lnTo>
                  <a:lnTo>
                    <a:pt x="638079" y="1865623"/>
                  </a:lnTo>
                  <a:lnTo>
                    <a:pt x="613337" y="1904529"/>
                  </a:lnTo>
                  <a:lnTo>
                    <a:pt x="580882" y="1936971"/>
                  </a:lnTo>
                  <a:lnTo>
                    <a:pt x="541973" y="1961695"/>
                  </a:lnTo>
                  <a:lnTo>
                    <a:pt x="497871" y="1977448"/>
                  </a:lnTo>
                  <a:lnTo>
                    <a:pt x="449834" y="1982977"/>
                  </a:lnTo>
                  <a:lnTo>
                    <a:pt x="401796" y="1977448"/>
                  </a:lnTo>
                  <a:lnTo>
                    <a:pt x="357694" y="1961695"/>
                  </a:lnTo>
                  <a:lnTo>
                    <a:pt x="318785" y="1936971"/>
                  </a:lnTo>
                  <a:lnTo>
                    <a:pt x="286330" y="1904529"/>
                  </a:lnTo>
                  <a:lnTo>
                    <a:pt x="261588" y="1865623"/>
                  </a:lnTo>
                  <a:lnTo>
                    <a:pt x="245820" y="1821505"/>
                  </a:lnTo>
                  <a:lnTo>
                    <a:pt x="240284" y="1773427"/>
                  </a:lnTo>
                  <a:lnTo>
                    <a:pt x="245820" y="1725390"/>
                  </a:lnTo>
                  <a:lnTo>
                    <a:pt x="261588" y="1681288"/>
                  </a:lnTo>
                  <a:lnTo>
                    <a:pt x="286330" y="1642379"/>
                  </a:lnTo>
                  <a:lnTo>
                    <a:pt x="318785" y="1609924"/>
                  </a:lnTo>
                  <a:lnTo>
                    <a:pt x="357694" y="1585182"/>
                  </a:lnTo>
                  <a:lnTo>
                    <a:pt x="401796" y="1569414"/>
                  </a:lnTo>
                  <a:lnTo>
                    <a:pt x="449834" y="1563877"/>
                  </a:lnTo>
                  <a:lnTo>
                    <a:pt x="497871" y="1569414"/>
                  </a:lnTo>
                  <a:lnTo>
                    <a:pt x="541973" y="1585182"/>
                  </a:lnTo>
                  <a:lnTo>
                    <a:pt x="580882" y="1609924"/>
                  </a:lnTo>
                  <a:lnTo>
                    <a:pt x="613337" y="1642379"/>
                  </a:lnTo>
                  <a:lnTo>
                    <a:pt x="638079" y="1681288"/>
                  </a:lnTo>
                  <a:lnTo>
                    <a:pt x="653847" y="1725390"/>
                  </a:lnTo>
                  <a:lnTo>
                    <a:pt x="659384" y="1773427"/>
                  </a:lnTo>
                  <a:close/>
                </a:path>
                <a:path w="2867025" h="2139315">
                  <a:moveTo>
                    <a:pt x="183134" y="1387474"/>
                  </a:moveTo>
                  <a:lnTo>
                    <a:pt x="135356" y="1387552"/>
                  </a:lnTo>
                  <a:lnTo>
                    <a:pt x="88376" y="1379712"/>
                  </a:lnTo>
                  <a:lnTo>
                    <a:pt x="42991" y="1364132"/>
                  </a:lnTo>
                  <a:lnTo>
                    <a:pt x="0" y="1340992"/>
                  </a:lnTo>
                </a:path>
                <a:path w="2867025" h="2139315">
                  <a:moveTo>
                    <a:pt x="344804" y="1895093"/>
                  </a:moveTo>
                  <a:lnTo>
                    <a:pt x="325318" y="1902835"/>
                  </a:lnTo>
                  <a:lnTo>
                    <a:pt x="305403" y="1909111"/>
                  </a:lnTo>
                  <a:lnTo>
                    <a:pt x="285154" y="1913935"/>
                  </a:lnTo>
                  <a:lnTo>
                    <a:pt x="264667" y="1917318"/>
                  </a:lnTo>
                </a:path>
                <a:path w="2867025" h="2139315">
                  <a:moveTo>
                    <a:pt x="1035431" y="2139060"/>
                  </a:moveTo>
                  <a:lnTo>
                    <a:pt x="1021550" y="2114851"/>
                  </a:lnTo>
                  <a:lnTo>
                    <a:pt x="1008872" y="2089880"/>
                  </a:lnTo>
                  <a:lnTo>
                    <a:pt x="997408" y="2064194"/>
                  </a:lnTo>
                  <a:lnTo>
                    <a:pt x="987170" y="2037841"/>
                  </a:lnTo>
                </a:path>
                <a:path w="2867025" h="2139315">
                  <a:moveTo>
                    <a:pt x="1928494" y="1886584"/>
                  </a:moveTo>
                  <a:lnTo>
                    <a:pt x="1925712" y="1914717"/>
                  </a:lnTo>
                  <a:lnTo>
                    <a:pt x="1921573" y="1942671"/>
                  </a:lnTo>
                  <a:lnTo>
                    <a:pt x="1916100" y="1970363"/>
                  </a:lnTo>
                  <a:lnTo>
                    <a:pt x="1909317" y="1997709"/>
                  </a:lnTo>
                </a:path>
                <a:path w="2867025" h="2139315">
                  <a:moveTo>
                    <a:pt x="2312035" y="1199895"/>
                  </a:moveTo>
                  <a:lnTo>
                    <a:pt x="2353863" y="1225521"/>
                  </a:lnTo>
                  <a:lnTo>
                    <a:pt x="2392249" y="1255790"/>
                  </a:lnTo>
                  <a:lnTo>
                    <a:pt x="2426955" y="1290286"/>
                  </a:lnTo>
                  <a:lnTo>
                    <a:pt x="2457747" y="1328594"/>
                  </a:lnTo>
                  <a:lnTo>
                    <a:pt x="2484389" y="1370298"/>
                  </a:lnTo>
                  <a:lnTo>
                    <a:pt x="2506646" y="1414981"/>
                  </a:lnTo>
                  <a:lnTo>
                    <a:pt x="2524282" y="1462227"/>
                  </a:lnTo>
                  <a:lnTo>
                    <a:pt x="2537062" y="1511621"/>
                  </a:lnTo>
                  <a:lnTo>
                    <a:pt x="2544750" y="1562745"/>
                  </a:lnTo>
                  <a:lnTo>
                    <a:pt x="2547112" y="1615185"/>
                  </a:lnTo>
                </a:path>
                <a:path w="2867025" h="2139315">
                  <a:moveTo>
                    <a:pt x="2866643" y="757427"/>
                  </a:moveTo>
                  <a:lnTo>
                    <a:pt x="2846754" y="801153"/>
                  </a:lnTo>
                  <a:lnTo>
                    <a:pt x="2822495" y="841962"/>
                  </a:lnTo>
                  <a:lnTo>
                    <a:pt x="2794117" y="879461"/>
                  </a:lnTo>
                  <a:lnTo>
                    <a:pt x="2761868" y="913256"/>
                  </a:lnTo>
                </a:path>
                <a:path w="2867025" h="2139315">
                  <a:moveTo>
                    <a:pt x="2615311" y="179577"/>
                  </a:moveTo>
                  <a:lnTo>
                    <a:pt x="2617934" y="197836"/>
                  </a:lnTo>
                  <a:lnTo>
                    <a:pt x="2619724" y="216201"/>
                  </a:lnTo>
                  <a:lnTo>
                    <a:pt x="2620704" y="234638"/>
                  </a:lnTo>
                  <a:lnTo>
                    <a:pt x="2620898" y="253111"/>
                  </a:lnTo>
                </a:path>
                <a:path w="2867025" h="2139315">
                  <a:moveTo>
                    <a:pt x="1946656" y="93725"/>
                  </a:moveTo>
                  <a:lnTo>
                    <a:pt x="1957746" y="68740"/>
                  </a:lnTo>
                  <a:lnTo>
                    <a:pt x="1970420" y="44719"/>
                  </a:lnTo>
                  <a:lnTo>
                    <a:pt x="1984642" y="21770"/>
                  </a:lnTo>
                  <a:lnTo>
                    <a:pt x="2000376" y="0"/>
                  </a:lnTo>
                </a:path>
                <a:path w="2867025" h="2139315">
                  <a:moveTo>
                    <a:pt x="1445006" y="138429"/>
                  </a:moveTo>
                  <a:lnTo>
                    <a:pt x="1449788" y="117627"/>
                  </a:lnTo>
                  <a:lnTo>
                    <a:pt x="1455737" y="97170"/>
                  </a:lnTo>
                  <a:lnTo>
                    <a:pt x="1462829" y="77118"/>
                  </a:lnTo>
                  <a:lnTo>
                    <a:pt x="1471040" y="57530"/>
                  </a:lnTo>
                </a:path>
                <a:path w="2867025" h="2139315">
                  <a:moveTo>
                    <a:pt x="856234" y="165988"/>
                  </a:moveTo>
                  <a:lnTo>
                    <a:pt x="881348" y="183217"/>
                  </a:lnTo>
                  <a:lnTo>
                    <a:pt x="905414" y="202088"/>
                  </a:lnTo>
                  <a:lnTo>
                    <a:pt x="928385" y="222531"/>
                  </a:lnTo>
                  <a:lnTo>
                    <a:pt x="950213" y="244475"/>
                  </a:lnTo>
                </a:path>
                <a:path w="2867025" h="2139315">
                  <a:moveTo>
                    <a:pt x="142239" y="782827"/>
                  </a:moveTo>
                  <a:lnTo>
                    <a:pt x="137001" y="762444"/>
                  </a:lnTo>
                  <a:lnTo>
                    <a:pt x="132524" y="741870"/>
                  </a:lnTo>
                  <a:lnTo>
                    <a:pt x="128809" y="721105"/>
                  </a:lnTo>
                  <a:lnTo>
                    <a:pt x="125856" y="700151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17716" y="2913329"/>
            <a:ext cx="273621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Comic Sans MS"/>
                <a:cs typeface="Comic Sans MS"/>
              </a:rPr>
              <a:t>Description</a:t>
            </a:r>
            <a:r>
              <a:rPr sz="2400" b="1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sz="2400" b="1" spc="-3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endParaRPr sz="24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FFFF"/>
                </a:solidFill>
                <a:latin typeface="Comic Sans MS"/>
                <a:cs typeface="Comic Sans MS"/>
              </a:rPr>
              <a:t>world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200" y="76200"/>
            <a:ext cx="5796280" cy="5943600"/>
            <a:chOff x="76200" y="76200"/>
            <a:chExt cx="5796280" cy="5943600"/>
          </a:xfrm>
        </p:grpSpPr>
        <p:sp>
          <p:nvSpPr>
            <p:cNvPr id="21" name="object 21"/>
            <p:cNvSpPr/>
            <p:nvPr/>
          </p:nvSpPr>
          <p:spPr>
            <a:xfrm>
              <a:off x="5486400" y="3505200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285750" y="0"/>
                  </a:moveTo>
                  <a:lnTo>
                    <a:pt x="285750" y="57150"/>
                  </a:lnTo>
                  <a:lnTo>
                    <a:pt x="0" y="57150"/>
                  </a:lnTo>
                  <a:lnTo>
                    <a:pt x="0" y="171450"/>
                  </a:lnTo>
                  <a:lnTo>
                    <a:pt x="285750" y="171450"/>
                  </a:lnTo>
                  <a:lnTo>
                    <a:pt x="285750" y="228600"/>
                  </a:lnTo>
                  <a:lnTo>
                    <a:pt x="381000" y="1143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86400" y="3505200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0" y="57150"/>
                  </a:moveTo>
                  <a:lnTo>
                    <a:pt x="285750" y="57150"/>
                  </a:lnTo>
                  <a:lnTo>
                    <a:pt x="285750" y="0"/>
                  </a:lnTo>
                  <a:lnTo>
                    <a:pt x="381000" y="114300"/>
                  </a:lnTo>
                  <a:lnTo>
                    <a:pt x="285750" y="228600"/>
                  </a:lnTo>
                  <a:lnTo>
                    <a:pt x="285750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00" y="4876800"/>
              <a:ext cx="1190244" cy="8580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393057" y="4191761"/>
              <a:ext cx="268605" cy="690880"/>
            </a:xfrm>
            <a:custGeom>
              <a:avLst/>
              <a:gdLst/>
              <a:ahLst/>
              <a:cxnLst/>
              <a:rect l="l" t="t" r="r" b="b"/>
              <a:pathLst>
                <a:path w="268604" h="690879">
                  <a:moveTo>
                    <a:pt x="213840" y="77079"/>
                  </a:moveTo>
                  <a:lnTo>
                    <a:pt x="0" y="680974"/>
                  </a:lnTo>
                  <a:lnTo>
                    <a:pt x="27177" y="690626"/>
                  </a:lnTo>
                  <a:lnTo>
                    <a:pt x="241143" y="86730"/>
                  </a:lnTo>
                  <a:lnTo>
                    <a:pt x="213840" y="77079"/>
                  </a:lnTo>
                  <a:close/>
                </a:path>
                <a:path w="268604" h="690879">
                  <a:moveTo>
                    <a:pt x="264345" y="63373"/>
                  </a:moveTo>
                  <a:lnTo>
                    <a:pt x="218693" y="63373"/>
                  </a:lnTo>
                  <a:lnTo>
                    <a:pt x="245998" y="73025"/>
                  </a:lnTo>
                  <a:lnTo>
                    <a:pt x="241143" y="86730"/>
                  </a:lnTo>
                  <a:lnTo>
                    <a:pt x="268477" y="96393"/>
                  </a:lnTo>
                  <a:lnTo>
                    <a:pt x="264345" y="63373"/>
                  </a:lnTo>
                  <a:close/>
                </a:path>
                <a:path w="268604" h="690879">
                  <a:moveTo>
                    <a:pt x="218693" y="63373"/>
                  </a:moveTo>
                  <a:lnTo>
                    <a:pt x="213840" y="77079"/>
                  </a:lnTo>
                  <a:lnTo>
                    <a:pt x="241143" y="86730"/>
                  </a:lnTo>
                  <a:lnTo>
                    <a:pt x="245998" y="73025"/>
                  </a:lnTo>
                  <a:lnTo>
                    <a:pt x="218693" y="63373"/>
                  </a:lnTo>
                  <a:close/>
                </a:path>
                <a:path w="268604" h="690879">
                  <a:moveTo>
                    <a:pt x="256412" y="0"/>
                  </a:moveTo>
                  <a:lnTo>
                    <a:pt x="186562" y="67437"/>
                  </a:lnTo>
                  <a:lnTo>
                    <a:pt x="213840" y="77079"/>
                  </a:lnTo>
                  <a:lnTo>
                    <a:pt x="218693" y="63373"/>
                  </a:lnTo>
                  <a:lnTo>
                    <a:pt x="264345" y="63373"/>
                  </a:lnTo>
                  <a:lnTo>
                    <a:pt x="256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0" y="4724400"/>
              <a:ext cx="1295400" cy="12954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43482" y="3800602"/>
              <a:ext cx="2443480" cy="938530"/>
            </a:xfrm>
            <a:custGeom>
              <a:avLst/>
              <a:gdLst/>
              <a:ahLst/>
              <a:cxnLst/>
              <a:rect l="l" t="t" r="r" b="b"/>
              <a:pathLst>
                <a:path w="2443479" h="938529">
                  <a:moveTo>
                    <a:pt x="2357021" y="27056"/>
                  </a:moveTo>
                  <a:lnTo>
                    <a:pt x="0" y="910971"/>
                  </a:lnTo>
                  <a:lnTo>
                    <a:pt x="10159" y="938149"/>
                  </a:lnTo>
                  <a:lnTo>
                    <a:pt x="2367246" y="54210"/>
                  </a:lnTo>
                  <a:lnTo>
                    <a:pt x="2357021" y="27056"/>
                  </a:lnTo>
                  <a:close/>
                </a:path>
                <a:path w="2443479" h="938529">
                  <a:moveTo>
                    <a:pt x="2432512" y="21971"/>
                  </a:moveTo>
                  <a:lnTo>
                    <a:pt x="2370582" y="21971"/>
                  </a:lnTo>
                  <a:lnTo>
                    <a:pt x="2380742" y="49149"/>
                  </a:lnTo>
                  <a:lnTo>
                    <a:pt x="2367246" y="54210"/>
                  </a:lnTo>
                  <a:lnTo>
                    <a:pt x="2377440" y="81280"/>
                  </a:lnTo>
                  <a:lnTo>
                    <a:pt x="2432512" y="21971"/>
                  </a:lnTo>
                  <a:close/>
                </a:path>
                <a:path w="2443479" h="938529">
                  <a:moveTo>
                    <a:pt x="2370582" y="21971"/>
                  </a:moveTo>
                  <a:lnTo>
                    <a:pt x="2357021" y="27056"/>
                  </a:lnTo>
                  <a:lnTo>
                    <a:pt x="2367246" y="54210"/>
                  </a:lnTo>
                  <a:lnTo>
                    <a:pt x="2380742" y="49149"/>
                  </a:lnTo>
                  <a:lnTo>
                    <a:pt x="2370582" y="21971"/>
                  </a:lnTo>
                  <a:close/>
                </a:path>
                <a:path w="2443479" h="938529">
                  <a:moveTo>
                    <a:pt x="2346833" y="0"/>
                  </a:moveTo>
                  <a:lnTo>
                    <a:pt x="2357021" y="27056"/>
                  </a:lnTo>
                  <a:lnTo>
                    <a:pt x="2370582" y="21971"/>
                  </a:lnTo>
                  <a:lnTo>
                    <a:pt x="2432512" y="21971"/>
                  </a:lnTo>
                  <a:lnTo>
                    <a:pt x="2443480" y="10160"/>
                  </a:lnTo>
                  <a:lnTo>
                    <a:pt x="23468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600" y="1752600"/>
              <a:ext cx="1295400" cy="12954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523364" y="2958210"/>
              <a:ext cx="2364105" cy="278130"/>
            </a:xfrm>
            <a:custGeom>
              <a:avLst/>
              <a:gdLst/>
              <a:ahLst/>
              <a:cxnLst/>
              <a:rect l="l" t="t" r="r" b="b"/>
              <a:pathLst>
                <a:path w="2364104" h="278130">
                  <a:moveTo>
                    <a:pt x="2275713" y="249042"/>
                  </a:moveTo>
                  <a:lnTo>
                    <a:pt x="2272919" y="277875"/>
                  </a:lnTo>
                  <a:lnTo>
                    <a:pt x="2344142" y="250443"/>
                  </a:lnTo>
                  <a:lnTo>
                    <a:pt x="2290191" y="250443"/>
                  </a:lnTo>
                  <a:lnTo>
                    <a:pt x="2275713" y="249042"/>
                  </a:lnTo>
                  <a:close/>
                </a:path>
                <a:path w="2364104" h="278130">
                  <a:moveTo>
                    <a:pt x="2278507" y="220214"/>
                  </a:moveTo>
                  <a:lnTo>
                    <a:pt x="2275713" y="249042"/>
                  </a:lnTo>
                  <a:lnTo>
                    <a:pt x="2290191" y="250443"/>
                  </a:lnTo>
                  <a:lnTo>
                    <a:pt x="2292985" y="221614"/>
                  </a:lnTo>
                  <a:lnTo>
                    <a:pt x="2278507" y="220214"/>
                  </a:lnTo>
                  <a:close/>
                </a:path>
                <a:path w="2364104" h="278130">
                  <a:moveTo>
                    <a:pt x="2281301" y="191388"/>
                  </a:moveTo>
                  <a:lnTo>
                    <a:pt x="2278507" y="220214"/>
                  </a:lnTo>
                  <a:lnTo>
                    <a:pt x="2292985" y="221614"/>
                  </a:lnTo>
                  <a:lnTo>
                    <a:pt x="2290191" y="250443"/>
                  </a:lnTo>
                  <a:lnTo>
                    <a:pt x="2344142" y="250443"/>
                  </a:lnTo>
                  <a:lnTo>
                    <a:pt x="2363597" y="242950"/>
                  </a:lnTo>
                  <a:lnTo>
                    <a:pt x="2281301" y="191388"/>
                  </a:lnTo>
                  <a:close/>
                </a:path>
                <a:path w="2364104" h="278130">
                  <a:moveTo>
                    <a:pt x="2794" y="0"/>
                  </a:moveTo>
                  <a:lnTo>
                    <a:pt x="0" y="28701"/>
                  </a:lnTo>
                  <a:lnTo>
                    <a:pt x="2275713" y="249042"/>
                  </a:lnTo>
                  <a:lnTo>
                    <a:pt x="2278507" y="220214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6400" y="1371600"/>
              <a:ext cx="1524000" cy="15240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2800" y="1143000"/>
              <a:ext cx="1533144" cy="15331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58538" y="2665348"/>
              <a:ext cx="119380" cy="459740"/>
            </a:xfrm>
            <a:custGeom>
              <a:avLst/>
              <a:gdLst/>
              <a:ahLst/>
              <a:cxnLst/>
              <a:rect l="l" t="t" r="r" b="b"/>
              <a:pathLst>
                <a:path w="119379" h="459739">
                  <a:moveTo>
                    <a:pt x="61897" y="376335"/>
                  </a:moveTo>
                  <a:lnTo>
                    <a:pt x="33274" y="381126"/>
                  </a:lnTo>
                  <a:lnTo>
                    <a:pt x="90424" y="459613"/>
                  </a:lnTo>
                  <a:lnTo>
                    <a:pt x="111689" y="390525"/>
                  </a:lnTo>
                  <a:lnTo>
                    <a:pt x="64262" y="390525"/>
                  </a:lnTo>
                  <a:lnTo>
                    <a:pt x="61897" y="376335"/>
                  </a:lnTo>
                  <a:close/>
                </a:path>
                <a:path w="119379" h="459739">
                  <a:moveTo>
                    <a:pt x="90455" y="371554"/>
                  </a:moveTo>
                  <a:lnTo>
                    <a:pt x="61897" y="376335"/>
                  </a:lnTo>
                  <a:lnTo>
                    <a:pt x="64262" y="390525"/>
                  </a:lnTo>
                  <a:lnTo>
                    <a:pt x="92837" y="385825"/>
                  </a:lnTo>
                  <a:lnTo>
                    <a:pt x="90455" y="371554"/>
                  </a:lnTo>
                  <a:close/>
                </a:path>
                <a:path w="119379" h="459739">
                  <a:moveTo>
                    <a:pt x="118999" y="366775"/>
                  </a:moveTo>
                  <a:lnTo>
                    <a:pt x="90455" y="371554"/>
                  </a:lnTo>
                  <a:lnTo>
                    <a:pt x="92837" y="385825"/>
                  </a:lnTo>
                  <a:lnTo>
                    <a:pt x="64262" y="390525"/>
                  </a:lnTo>
                  <a:lnTo>
                    <a:pt x="111689" y="390525"/>
                  </a:lnTo>
                  <a:lnTo>
                    <a:pt x="118999" y="366775"/>
                  </a:lnTo>
                  <a:close/>
                </a:path>
                <a:path w="119379" h="459739">
                  <a:moveTo>
                    <a:pt x="28448" y="0"/>
                  </a:moveTo>
                  <a:lnTo>
                    <a:pt x="0" y="4825"/>
                  </a:lnTo>
                  <a:lnTo>
                    <a:pt x="61897" y="376335"/>
                  </a:lnTo>
                  <a:lnTo>
                    <a:pt x="90455" y="371554"/>
                  </a:lnTo>
                  <a:lnTo>
                    <a:pt x="28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00" y="76200"/>
              <a:ext cx="1097280" cy="1143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14042"/>
            <a:ext cx="8285480" cy="436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0010" algn="just">
              <a:lnSpc>
                <a:spcPct val="100000"/>
              </a:lnSpc>
              <a:spcBef>
                <a:spcPts val="95"/>
              </a:spcBef>
            </a:pPr>
            <a:r>
              <a:rPr sz="2800" spc="-260" dirty="0">
                <a:latin typeface="Microsoft Sans Serif"/>
                <a:cs typeface="Microsoft Sans Serif"/>
              </a:rPr>
              <a:t>An</a:t>
            </a:r>
            <a:r>
              <a:rPr sz="2800" spc="-254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image</a:t>
            </a:r>
            <a:r>
              <a:rPr sz="2800" spc="-145" dirty="0">
                <a:latin typeface="Microsoft Sans Serif"/>
                <a:cs typeface="Microsoft Sans Serif"/>
              </a:rPr>
              <a:t> </a:t>
            </a:r>
            <a:r>
              <a:rPr sz="2800" spc="-250" dirty="0">
                <a:latin typeface="Microsoft Sans Serif"/>
                <a:cs typeface="Microsoft Sans Serif"/>
              </a:rPr>
              <a:t>is</a:t>
            </a:r>
            <a:r>
              <a:rPr sz="2800" spc="-245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a </a:t>
            </a:r>
            <a:r>
              <a:rPr sz="2800" spc="-165" dirty="0">
                <a:latin typeface="Microsoft Sans Serif"/>
                <a:cs typeface="Microsoft Sans Serif"/>
              </a:rPr>
              <a:t>two-dimensional</a:t>
            </a:r>
            <a:r>
              <a:rPr sz="2800" spc="409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function</a:t>
            </a:r>
            <a:r>
              <a:rPr sz="2800" spc="395" dirty="0">
                <a:latin typeface="Microsoft Sans Serif"/>
                <a:cs typeface="Microsoft Sans Serif"/>
              </a:rPr>
              <a:t> </a:t>
            </a:r>
            <a:r>
              <a:rPr sz="2800" b="1" spc="-75" dirty="0">
                <a:solidFill>
                  <a:srgbClr val="FF0000"/>
                </a:solidFill>
                <a:latin typeface="Arial"/>
                <a:cs typeface="Arial"/>
              </a:rPr>
              <a:t>f(x,y)</a:t>
            </a:r>
            <a:r>
              <a:rPr sz="2800" spc="-75" dirty="0">
                <a:latin typeface="Microsoft Sans Serif"/>
                <a:cs typeface="Microsoft Sans Serif"/>
              </a:rPr>
              <a:t>, </a:t>
            </a:r>
            <a:r>
              <a:rPr sz="2800" spc="-165" dirty="0">
                <a:latin typeface="Microsoft Sans Serif"/>
                <a:cs typeface="Microsoft Sans Serif"/>
              </a:rPr>
              <a:t>where</a:t>
            </a:r>
            <a:r>
              <a:rPr sz="2800" spc="4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x 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y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are</a:t>
            </a:r>
            <a:r>
              <a:rPr sz="2800" spc="-5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the</a:t>
            </a:r>
            <a:r>
              <a:rPr sz="2800" spc="-170" dirty="0">
                <a:latin typeface="Microsoft Sans Serif"/>
                <a:cs typeface="Microsoft Sans Serif"/>
              </a:rPr>
              <a:t> </a:t>
            </a:r>
            <a:r>
              <a:rPr sz="2800" b="1" spc="-145" dirty="0">
                <a:solidFill>
                  <a:srgbClr val="FF0000"/>
                </a:solidFill>
                <a:latin typeface="Arial"/>
                <a:cs typeface="Arial"/>
              </a:rPr>
              <a:t>spatial</a:t>
            </a:r>
            <a:r>
              <a:rPr sz="2800" b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(plane)</a:t>
            </a:r>
            <a:r>
              <a:rPr sz="2800" spc="-12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coordinates,</a:t>
            </a:r>
            <a:r>
              <a:rPr sz="2800" spc="-155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and</a:t>
            </a:r>
            <a:r>
              <a:rPr sz="2800" spc="-114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the </a:t>
            </a:r>
            <a:r>
              <a:rPr sz="2800" spc="-17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amplitude </a:t>
            </a:r>
            <a:r>
              <a:rPr sz="2800" spc="-5" dirty="0">
                <a:latin typeface="Microsoft Sans Serif"/>
                <a:cs typeface="Microsoft Sans Serif"/>
              </a:rPr>
              <a:t>of </a:t>
            </a:r>
            <a:r>
              <a:rPr sz="2800" b="1" spc="-60" dirty="0">
                <a:solidFill>
                  <a:srgbClr val="FF0000"/>
                </a:solidFill>
                <a:latin typeface="Arial"/>
                <a:cs typeface="Arial"/>
              </a:rPr>
              <a:t>f </a:t>
            </a:r>
            <a:r>
              <a:rPr sz="2800" spc="-10" dirty="0">
                <a:latin typeface="Microsoft Sans Serif"/>
                <a:cs typeface="Microsoft Sans Serif"/>
              </a:rPr>
              <a:t>at </a:t>
            </a:r>
            <a:r>
              <a:rPr sz="2800" spc="-140" dirty="0">
                <a:latin typeface="Microsoft Sans Serif"/>
                <a:cs typeface="Microsoft Sans Serif"/>
              </a:rPr>
              <a:t>any </a:t>
            </a:r>
            <a:r>
              <a:rPr sz="2800" spc="-15" dirty="0">
                <a:latin typeface="Microsoft Sans Serif"/>
                <a:cs typeface="Microsoft Sans Serif"/>
              </a:rPr>
              <a:t>pair </a:t>
            </a:r>
            <a:r>
              <a:rPr sz="2800" spc="-5" dirty="0">
                <a:latin typeface="Microsoft Sans Serif"/>
                <a:cs typeface="Microsoft Sans Serif"/>
              </a:rPr>
              <a:t>of </a:t>
            </a:r>
            <a:r>
              <a:rPr sz="2800" spc="-155" dirty="0">
                <a:latin typeface="Microsoft Sans Serif"/>
                <a:cs typeface="Microsoft Sans Serif"/>
              </a:rPr>
              <a:t>coordinates</a:t>
            </a:r>
            <a:r>
              <a:rPr sz="2800" spc="430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(x,y) </a:t>
            </a:r>
            <a:r>
              <a:rPr sz="2800" spc="-250" dirty="0">
                <a:latin typeface="Microsoft Sans Serif"/>
                <a:cs typeface="Microsoft Sans Serif"/>
              </a:rPr>
              <a:t>is</a:t>
            </a:r>
            <a:r>
              <a:rPr sz="2800" spc="245" dirty="0">
                <a:latin typeface="Microsoft Sans Serif"/>
                <a:cs typeface="Microsoft Sans Serif"/>
              </a:rPr>
              <a:t> </a:t>
            </a:r>
            <a:r>
              <a:rPr sz="2800" spc="-95" dirty="0">
                <a:latin typeface="Microsoft Sans Serif"/>
                <a:cs typeface="Microsoft Sans Serif"/>
              </a:rPr>
              <a:t>called 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the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intensity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120" dirty="0">
                <a:latin typeface="Microsoft Sans Serif"/>
                <a:cs typeface="Microsoft Sans Serif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the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image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at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that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level.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marL="88900" marR="5080" algn="just">
              <a:lnSpc>
                <a:spcPct val="100000"/>
              </a:lnSpc>
            </a:pPr>
            <a:r>
              <a:rPr sz="2800" spc="-10" dirty="0">
                <a:latin typeface="Microsoft Sans Serif"/>
                <a:cs typeface="Microsoft Sans Serif"/>
              </a:rPr>
              <a:t>If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x,y</a:t>
            </a:r>
            <a:r>
              <a:rPr sz="28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the</a:t>
            </a:r>
            <a:r>
              <a:rPr sz="2800" spc="-17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FF0000"/>
                </a:solidFill>
                <a:latin typeface="Microsoft Sans Serif"/>
                <a:cs typeface="Microsoft Sans Serif"/>
              </a:rPr>
              <a:t>amplitude</a:t>
            </a:r>
            <a:r>
              <a:rPr sz="2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latin typeface="Microsoft Sans Serif"/>
                <a:cs typeface="Microsoft Sans Serif"/>
              </a:rPr>
              <a:t>values</a:t>
            </a:r>
            <a:r>
              <a:rPr sz="2800" spc="-204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Microsoft Sans Serif"/>
                <a:cs typeface="Microsoft Sans Serif"/>
              </a:rPr>
              <a:t>f  </a:t>
            </a:r>
            <a:r>
              <a:rPr sz="2800" spc="-55" dirty="0">
                <a:latin typeface="Microsoft Sans Serif"/>
                <a:cs typeface="Microsoft Sans Serif"/>
              </a:rPr>
              <a:t>are</a:t>
            </a:r>
            <a:r>
              <a:rPr sz="2800" spc="630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finite</a:t>
            </a:r>
            <a:r>
              <a:rPr sz="2800" spc="60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 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FF0000"/>
                </a:solidFill>
                <a:latin typeface="Microsoft Sans Serif"/>
                <a:cs typeface="Microsoft Sans Serif"/>
              </a:rPr>
              <a:t>discrete </a:t>
            </a:r>
            <a:r>
              <a:rPr sz="2800" spc="-150" dirty="0">
                <a:solidFill>
                  <a:srgbClr val="FF0000"/>
                </a:solidFill>
                <a:latin typeface="Microsoft Sans Serif"/>
                <a:cs typeface="Microsoft Sans Serif"/>
              </a:rPr>
              <a:t>quantities</a:t>
            </a:r>
            <a:r>
              <a:rPr sz="2800" spc="-150" dirty="0">
                <a:latin typeface="Microsoft Sans Serif"/>
                <a:cs typeface="Microsoft Sans Serif"/>
              </a:rPr>
              <a:t>, </a:t>
            </a:r>
            <a:r>
              <a:rPr sz="2800" spc="-195" dirty="0">
                <a:latin typeface="Microsoft Sans Serif"/>
                <a:cs typeface="Microsoft Sans Serif"/>
              </a:rPr>
              <a:t>we </a:t>
            </a:r>
            <a:r>
              <a:rPr sz="2800" spc="-100" dirty="0">
                <a:latin typeface="Microsoft Sans Serif"/>
                <a:cs typeface="Microsoft Sans Serif"/>
              </a:rPr>
              <a:t>call </a:t>
            </a:r>
            <a:r>
              <a:rPr sz="2800" spc="-170" dirty="0">
                <a:latin typeface="Microsoft Sans Serif"/>
                <a:cs typeface="Microsoft Sans Serif"/>
              </a:rPr>
              <a:t>the </a:t>
            </a:r>
            <a:r>
              <a:rPr sz="2800" spc="-155" dirty="0">
                <a:latin typeface="Microsoft Sans Serif"/>
                <a:cs typeface="Microsoft Sans Serif"/>
              </a:rPr>
              <a:t>image </a:t>
            </a:r>
            <a:r>
              <a:rPr sz="2800" spc="-15" dirty="0">
                <a:latin typeface="Microsoft Sans Serif"/>
                <a:cs typeface="Microsoft Sans Serif"/>
              </a:rPr>
              <a:t>a </a:t>
            </a:r>
            <a:r>
              <a:rPr sz="28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digital </a:t>
            </a:r>
            <a:r>
              <a:rPr sz="2800" spc="-155" dirty="0">
                <a:solidFill>
                  <a:srgbClr val="FF0000"/>
                </a:solidFill>
                <a:latin typeface="Microsoft Sans Serif"/>
                <a:cs typeface="Microsoft Sans Serif"/>
              </a:rPr>
              <a:t>image</a:t>
            </a:r>
            <a:r>
              <a:rPr sz="2800" spc="-155" dirty="0">
                <a:latin typeface="Microsoft Sans Serif"/>
                <a:cs typeface="Microsoft Sans Serif"/>
              </a:rPr>
              <a:t>. </a:t>
            </a:r>
            <a:r>
              <a:rPr sz="2800" spc="-180" dirty="0">
                <a:latin typeface="Microsoft Sans Serif"/>
                <a:cs typeface="Microsoft Sans Serif"/>
              </a:rPr>
              <a:t>A </a:t>
            </a:r>
            <a:r>
              <a:rPr sz="2800" spc="-17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digital </a:t>
            </a:r>
            <a:r>
              <a:rPr sz="2800" spc="-150" dirty="0">
                <a:latin typeface="Microsoft Sans Serif"/>
                <a:cs typeface="Microsoft Sans Serif"/>
              </a:rPr>
              <a:t>image </a:t>
            </a:r>
            <a:r>
              <a:rPr sz="2800" spc="-250" dirty="0">
                <a:latin typeface="Microsoft Sans Serif"/>
                <a:cs typeface="Microsoft Sans Serif"/>
              </a:rPr>
              <a:t>is </a:t>
            </a:r>
            <a:r>
              <a:rPr sz="2800" spc="-220" dirty="0">
                <a:latin typeface="Microsoft Sans Serif"/>
                <a:cs typeface="Microsoft Sans Serif"/>
              </a:rPr>
              <a:t>composed </a:t>
            </a:r>
            <a:r>
              <a:rPr sz="2800" spc="-5" dirty="0">
                <a:latin typeface="Microsoft Sans Serif"/>
                <a:cs typeface="Microsoft Sans Serif"/>
              </a:rPr>
              <a:t>of </a:t>
            </a:r>
            <a:r>
              <a:rPr sz="2800" spc="-15" dirty="0">
                <a:latin typeface="Microsoft Sans Serif"/>
                <a:cs typeface="Microsoft Sans Serif"/>
              </a:rPr>
              <a:t>a </a:t>
            </a:r>
            <a:r>
              <a:rPr sz="2800" spc="-70" dirty="0">
                <a:latin typeface="Microsoft Sans Serif"/>
                <a:cs typeface="Microsoft Sans Serif"/>
              </a:rPr>
              <a:t>finite </a:t>
            </a:r>
            <a:r>
              <a:rPr sz="2800" spc="-220" dirty="0">
                <a:latin typeface="Microsoft Sans Serif"/>
                <a:cs typeface="Microsoft Sans Serif"/>
              </a:rPr>
              <a:t>number </a:t>
            </a:r>
            <a:r>
              <a:rPr sz="2800" spc="-5" dirty="0">
                <a:latin typeface="Microsoft Sans Serif"/>
                <a:cs typeface="Microsoft Sans Serif"/>
              </a:rPr>
              <a:t>of </a:t>
            </a:r>
            <a:r>
              <a:rPr sz="2800" spc="-225" dirty="0">
                <a:latin typeface="Microsoft Sans Serif"/>
                <a:cs typeface="Microsoft Sans Serif"/>
              </a:rPr>
              <a:t>elements </a:t>
            </a:r>
            <a:r>
              <a:rPr sz="2800" spc="-220" dirty="0">
                <a:latin typeface="Microsoft Sans Serif"/>
                <a:cs typeface="Microsoft Sans Serif"/>
              </a:rPr>
              <a:t> </a:t>
            </a:r>
            <a:r>
              <a:rPr sz="2800" spc="-95" dirty="0">
                <a:latin typeface="Microsoft Sans Serif"/>
                <a:cs typeface="Microsoft Sans Serif"/>
              </a:rPr>
              <a:t>called </a:t>
            </a:r>
            <a:r>
              <a:rPr sz="2800" spc="-140" dirty="0">
                <a:solidFill>
                  <a:srgbClr val="FF0000"/>
                </a:solidFill>
                <a:latin typeface="Microsoft Sans Serif"/>
                <a:cs typeface="Microsoft Sans Serif"/>
              </a:rPr>
              <a:t>pixels</a:t>
            </a:r>
            <a:r>
              <a:rPr sz="2800" spc="-140" dirty="0">
                <a:latin typeface="Microsoft Sans Serif"/>
                <a:cs typeface="Microsoft Sans Serif"/>
              </a:rPr>
              <a:t>, </a:t>
            </a:r>
            <a:r>
              <a:rPr sz="2800" spc="-180" dirty="0">
                <a:latin typeface="Microsoft Sans Serif"/>
                <a:cs typeface="Microsoft Sans Serif"/>
              </a:rPr>
              <a:t>each </a:t>
            </a:r>
            <a:r>
              <a:rPr sz="2800" dirty="0">
                <a:latin typeface="Microsoft Sans Serif"/>
                <a:cs typeface="Microsoft Sans Serif"/>
              </a:rPr>
              <a:t>of </a:t>
            </a:r>
            <a:r>
              <a:rPr sz="2800" spc="-215" dirty="0">
                <a:latin typeface="Microsoft Sans Serif"/>
                <a:cs typeface="Microsoft Sans Serif"/>
              </a:rPr>
              <a:t>which </a:t>
            </a:r>
            <a:r>
              <a:rPr sz="2800" spc="-270" dirty="0">
                <a:latin typeface="Microsoft Sans Serif"/>
                <a:cs typeface="Microsoft Sans Serif"/>
              </a:rPr>
              <a:t>has </a:t>
            </a:r>
            <a:r>
              <a:rPr sz="2800" spc="-15" dirty="0">
                <a:latin typeface="Microsoft Sans Serif"/>
                <a:cs typeface="Microsoft Sans Serif"/>
              </a:rPr>
              <a:t>a </a:t>
            </a:r>
            <a:r>
              <a:rPr sz="2800" spc="-75" dirty="0">
                <a:latin typeface="Microsoft Sans Serif"/>
                <a:cs typeface="Microsoft Sans Serif"/>
              </a:rPr>
              <a:t>particular </a:t>
            </a:r>
            <a:r>
              <a:rPr sz="2800" spc="-135" dirty="0">
                <a:latin typeface="Microsoft Sans Serif"/>
                <a:cs typeface="Microsoft Sans Serif"/>
              </a:rPr>
              <a:t>location </a:t>
            </a:r>
            <a:r>
              <a:rPr sz="2800" spc="-125" dirty="0">
                <a:latin typeface="Microsoft Sans Serif"/>
                <a:cs typeface="Microsoft Sans Serif"/>
              </a:rPr>
              <a:t>and 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value.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09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75" dirty="0"/>
              <a:t>Comp</a:t>
            </a:r>
            <a:r>
              <a:rPr sz="3600" spc="-150" dirty="0"/>
              <a:t>r</a:t>
            </a:r>
            <a:r>
              <a:rPr sz="3600" spc="-310" dirty="0"/>
              <a:t>ession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6183" y="2628900"/>
            <a:ext cx="3130296" cy="296418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305" dirty="0"/>
              <a:t>Colou</a:t>
            </a:r>
            <a:r>
              <a:rPr sz="3600" spc="-210" dirty="0"/>
              <a:t>r</a:t>
            </a:r>
            <a:r>
              <a:rPr sz="3600" spc="-45" dirty="0"/>
              <a:t> </a:t>
            </a:r>
            <a:r>
              <a:rPr sz="3600" spc="-175" dirty="0"/>
              <a:t>Im</a:t>
            </a:r>
            <a:r>
              <a:rPr sz="3600" spc="-9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405" dirty="0"/>
              <a:t>Pro</a:t>
            </a:r>
            <a:r>
              <a:rPr sz="3600" spc="-415" dirty="0"/>
              <a:t>c</a:t>
            </a:r>
            <a:r>
              <a:rPr sz="3600" spc="-310" dirty="0"/>
              <a:t>essing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392682" y="2057400"/>
            <a:ext cx="6369685" cy="2897505"/>
            <a:chOff x="1392682" y="2057400"/>
            <a:chExt cx="6369685" cy="2897505"/>
          </a:xfrm>
        </p:grpSpPr>
        <p:sp>
          <p:nvSpPr>
            <p:cNvPr id="17" name="object 17"/>
            <p:cNvSpPr/>
            <p:nvPr/>
          </p:nvSpPr>
          <p:spPr>
            <a:xfrm>
              <a:off x="1392682" y="2057399"/>
              <a:ext cx="6369685" cy="835025"/>
            </a:xfrm>
            <a:custGeom>
              <a:avLst/>
              <a:gdLst/>
              <a:ahLst/>
              <a:cxnLst/>
              <a:rect l="l" t="t" r="r" b="b"/>
              <a:pathLst>
                <a:path w="6369684" h="835025">
                  <a:moveTo>
                    <a:pt x="1139825" y="38100"/>
                  </a:moveTo>
                  <a:lnTo>
                    <a:pt x="1127125" y="31750"/>
                  </a:lnTo>
                  <a:lnTo>
                    <a:pt x="1063625" y="0"/>
                  </a:lnTo>
                  <a:lnTo>
                    <a:pt x="1063625" y="31750"/>
                  </a:lnTo>
                  <a:lnTo>
                    <a:pt x="0" y="31750"/>
                  </a:lnTo>
                  <a:lnTo>
                    <a:pt x="0" y="835025"/>
                  </a:lnTo>
                  <a:lnTo>
                    <a:pt x="12700" y="835025"/>
                  </a:lnTo>
                  <a:lnTo>
                    <a:pt x="12700" y="44450"/>
                  </a:lnTo>
                  <a:lnTo>
                    <a:pt x="1063625" y="44450"/>
                  </a:lnTo>
                  <a:lnTo>
                    <a:pt x="1063625" y="76200"/>
                  </a:lnTo>
                  <a:lnTo>
                    <a:pt x="1127125" y="44450"/>
                  </a:lnTo>
                  <a:lnTo>
                    <a:pt x="1139825" y="38100"/>
                  </a:lnTo>
                  <a:close/>
                </a:path>
                <a:path w="6369684" h="835025">
                  <a:moveTo>
                    <a:pt x="6369558" y="758825"/>
                  </a:moveTo>
                  <a:lnTo>
                    <a:pt x="6337808" y="758825"/>
                  </a:lnTo>
                  <a:lnTo>
                    <a:pt x="6337808" y="44450"/>
                  </a:lnTo>
                  <a:lnTo>
                    <a:pt x="6337808" y="38100"/>
                  </a:lnTo>
                  <a:lnTo>
                    <a:pt x="6337808" y="31750"/>
                  </a:lnTo>
                  <a:lnTo>
                    <a:pt x="5212334" y="31750"/>
                  </a:lnTo>
                  <a:lnTo>
                    <a:pt x="5212334" y="44450"/>
                  </a:lnTo>
                  <a:lnTo>
                    <a:pt x="6325108" y="44450"/>
                  </a:lnTo>
                  <a:lnTo>
                    <a:pt x="6325108" y="758825"/>
                  </a:lnTo>
                  <a:lnTo>
                    <a:pt x="6293358" y="758825"/>
                  </a:lnTo>
                  <a:lnTo>
                    <a:pt x="6331458" y="835025"/>
                  </a:lnTo>
                  <a:lnTo>
                    <a:pt x="6363208" y="771525"/>
                  </a:lnTo>
                  <a:lnTo>
                    <a:pt x="6369558" y="758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6480" y="2802636"/>
              <a:ext cx="4491228" cy="215188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6572" y="2854528"/>
            <a:ext cx="66052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495" dirty="0"/>
              <a:t>Anot</a:t>
            </a:r>
            <a:r>
              <a:rPr sz="7200" spc="-560" dirty="0"/>
              <a:t>h</a:t>
            </a:r>
            <a:r>
              <a:rPr sz="7200" spc="-655" dirty="0"/>
              <a:t>e</a:t>
            </a:r>
            <a:r>
              <a:rPr sz="7200" spc="-455" dirty="0"/>
              <a:t>r</a:t>
            </a:r>
            <a:r>
              <a:rPr sz="7200" spc="-85" dirty="0"/>
              <a:t> </a:t>
            </a:r>
            <a:r>
              <a:rPr sz="7200" spc="-530" dirty="0"/>
              <a:t>Example</a:t>
            </a:r>
            <a:endParaRPr sz="7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1676399"/>
            <a:ext cx="4701540" cy="43205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365582"/>
            <a:ext cx="72466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25" dirty="0"/>
              <a:t>processing</a:t>
            </a:r>
            <a:r>
              <a:rPr sz="3600" spc="-30" dirty="0"/>
              <a:t> </a:t>
            </a:r>
            <a:r>
              <a:rPr sz="3600" spc="-254" dirty="0"/>
              <a:t>sta</a:t>
            </a:r>
            <a:r>
              <a:rPr sz="3600" spc="-350" dirty="0"/>
              <a:t>ges</a:t>
            </a:r>
            <a:r>
              <a:rPr sz="3600" spc="-70" dirty="0"/>
              <a:t> </a:t>
            </a:r>
            <a:r>
              <a:rPr sz="3600" spc="-204" dirty="0"/>
              <a:t>–</a:t>
            </a:r>
            <a:r>
              <a:rPr sz="3600" spc="-45" dirty="0"/>
              <a:t> </a:t>
            </a:r>
            <a:r>
              <a:rPr sz="3600" spc="-310" dirty="0"/>
              <a:t>ac</a:t>
            </a:r>
            <a:r>
              <a:rPr sz="3600" spc="-355" dirty="0"/>
              <a:t>q</a:t>
            </a:r>
            <a:r>
              <a:rPr sz="3600" spc="-200" dirty="0"/>
              <a:t>uisiti</a:t>
            </a:r>
            <a:r>
              <a:rPr sz="3600" spc="-330" dirty="0"/>
              <a:t>o</a:t>
            </a:r>
            <a:r>
              <a:rPr sz="3600" spc="-290" dirty="0"/>
              <a:t>n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694132" y="1539931"/>
            <a:ext cx="1334770" cy="1390015"/>
            <a:chOff x="694132" y="1539931"/>
            <a:chExt cx="1334770" cy="1390015"/>
          </a:xfrm>
        </p:grpSpPr>
        <p:sp>
          <p:nvSpPr>
            <p:cNvPr id="5" name="object 5"/>
            <p:cNvSpPr/>
            <p:nvPr/>
          </p:nvSpPr>
          <p:spPr>
            <a:xfrm>
              <a:off x="697914" y="1543713"/>
              <a:ext cx="1327150" cy="922019"/>
            </a:xfrm>
            <a:custGeom>
              <a:avLst/>
              <a:gdLst/>
              <a:ahLst/>
              <a:cxnLst/>
              <a:rect l="l" t="t" r="r" b="b"/>
              <a:pathLst>
                <a:path w="1327150" h="922019">
                  <a:moveTo>
                    <a:pt x="0" y="823544"/>
                  </a:moveTo>
                  <a:lnTo>
                    <a:pt x="121301" y="732877"/>
                  </a:lnTo>
                  <a:lnTo>
                    <a:pt x="242594" y="732877"/>
                  </a:lnTo>
                  <a:lnTo>
                    <a:pt x="242594" y="747984"/>
                  </a:lnTo>
                  <a:lnTo>
                    <a:pt x="310825" y="747984"/>
                  </a:lnTo>
                  <a:lnTo>
                    <a:pt x="310825" y="732877"/>
                  </a:lnTo>
                  <a:lnTo>
                    <a:pt x="379057" y="732877"/>
                  </a:lnTo>
                  <a:lnTo>
                    <a:pt x="379057" y="853766"/>
                  </a:lnTo>
                  <a:lnTo>
                    <a:pt x="424545" y="853766"/>
                  </a:lnTo>
                  <a:lnTo>
                    <a:pt x="462447" y="921764"/>
                  </a:lnTo>
                  <a:lnTo>
                    <a:pt x="826338" y="921764"/>
                  </a:lnTo>
                  <a:lnTo>
                    <a:pt x="864240" y="876432"/>
                  </a:lnTo>
                  <a:lnTo>
                    <a:pt x="1068935" y="876432"/>
                  </a:lnTo>
                  <a:lnTo>
                    <a:pt x="1076509" y="921764"/>
                  </a:lnTo>
                  <a:lnTo>
                    <a:pt x="1273618" y="921765"/>
                  </a:lnTo>
                  <a:lnTo>
                    <a:pt x="1288812" y="876432"/>
                  </a:lnTo>
                  <a:lnTo>
                    <a:pt x="1326680" y="876432"/>
                  </a:lnTo>
                  <a:lnTo>
                    <a:pt x="1326680" y="377778"/>
                  </a:lnTo>
                  <a:lnTo>
                    <a:pt x="1288812" y="309777"/>
                  </a:lnTo>
                  <a:lnTo>
                    <a:pt x="1038606" y="309777"/>
                  </a:lnTo>
                  <a:lnTo>
                    <a:pt x="940057" y="196442"/>
                  </a:lnTo>
                  <a:lnTo>
                    <a:pt x="891726" y="169055"/>
                  </a:lnTo>
                  <a:lnTo>
                    <a:pt x="826338" y="158668"/>
                  </a:lnTo>
                  <a:lnTo>
                    <a:pt x="470032" y="158668"/>
                  </a:lnTo>
                  <a:lnTo>
                    <a:pt x="447288" y="226669"/>
                  </a:lnTo>
                  <a:lnTo>
                    <a:pt x="363886" y="151108"/>
                  </a:lnTo>
                  <a:lnTo>
                    <a:pt x="384974" y="138360"/>
                  </a:lnTo>
                  <a:lnTo>
                    <a:pt x="401796" y="122778"/>
                  </a:lnTo>
                  <a:lnTo>
                    <a:pt x="412932" y="104360"/>
                  </a:lnTo>
                  <a:lnTo>
                    <a:pt x="416959" y="83108"/>
                  </a:lnTo>
                  <a:lnTo>
                    <a:pt x="414117" y="66227"/>
                  </a:lnTo>
                  <a:lnTo>
                    <a:pt x="391374" y="35301"/>
                  </a:lnTo>
                  <a:lnTo>
                    <a:pt x="349912" y="12751"/>
                  </a:lnTo>
                  <a:lnTo>
                    <a:pt x="309641" y="1417"/>
                  </a:lnTo>
                  <a:lnTo>
                    <a:pt x="151618" y="0"/>
                  </a:lnTo>
                  <a:lnTo>
                    <a:pt x="128997" y="1417"/>
                  </a:lnTo>
                  <a:lnTo>
                    <a:pt x="86590" y="12751"/>
                  </a:lnTo>
                  <a:lnTo>
                    <a:pt x="48328" y="35301"/>
                  </a:lnTo>
                  <a:lnTo>
                    <a:pt x="25585" y="66227"/>
                  </a:lnTo>
                  <a:lnTo>
                    <a:pt x="22742" y="83108"/>
                  </a:lnTo>
                  <a:lnTo>
                    <a:pt x="30020" y="115751"/>
                  </a:lnTo>
                  <a:lnTo>
                    <a:pt x="88243" y="159271"/>
                  </a:lnTo>
                  <a:lnTo>
                    <a:pt x="139189" y="170149"/>
                  </a:lnTo>
                  <a:lnTo>
                    <a:pt x="204691" y="173775"/>
                  </a:lnTo>
                  <a:lnTo>
                    <a:pt x="216178" y="173775"/>
                  </a:lnTo>
                  <a:lnTo>
                    <a:pt x="228377" y="173775"/>
                  </a:lnTo>
                  <a:lnTo>
                    <a:pt x="241998" y="173775"/>
                  </a:lnTo>
                  <a:lnTo>
                    <a:pt x="257752" y="173775"/>
                  </a:lnTo>
                  <a:lnTo>
                    <a:pt x="268891" y="169412"/>
                  </a:lnTo>
                  <a:lnTo>
                    <a:pt x="278606" y="167171"/>
                  </a:lnTo>
                  <a:lnTo>
                    <a:pt x="285476" y="166345"/>
                  </a:lnTo>
                  <a:lnTo>
                    <a:pt x="288081" y="166227"/>
                  </a:lnTo>
                  <a:lnTo>
                    <a:pt x="379057" y="302217"/>
                  </a:lnTo>
                  <a:lnTo>
                    <a:pt x="379057" y="430659"/>
                  </a:lnTo>
                  <a:lnTo>
                    <a:pt x="310825" y="430659"/>
                  </a:lnTo>
                  <a:lnTo>
                    <a:pt x="310825" y="415552"/>
                  </a:lnTo>
                  <a:lnTo>
                    <a:pt x="242594" y="415552"/>
                  </a:lnTo>
                  <a:lnTo>
                    <a:pt x="242594" y="430659"/>
                  </a:lnTo>
                  <a:lnTo>
                    <a:pt x="136459" y="430659"/>
                  </a:lnTo>
                  <a:lnTo>
                    <a:pt x="0" y="317336"/>
                  </a:lnTo>
                  <a:lnTo>
                    <a:pt x="0" y="823544"/>
                  </a:lnTo>
                </a:path>
                <a:path w="1327150" h="922019">
                  <a:moveTo>
                    <a:pt x="530679" y="309777"/>
                  </a:moveTo>
                  <a:lnTo>
                    <a:pt x="537783" y="268812"/>
                  </a:lnTo>
                  <a:lnTo>
                    <a:pt x="547734" y="237054"/>
                  </a:lnTo>
                  <a:lnTo>
                    <a:pt x="560529" y="215214"/>
                  </a:lnTo>
                  <a:lnTo>
                    <a:pt x="576167" y="204002"/>
                  </a:lnTo>
                  <a:lnTo>
                    <a:pt x="594524" y="204002"/>
                  </a:lnTo>
                  <a:lnTo>
                    <a:pt x="626386" y="204002"/>
                  </a:lnTo>
                  <a:lnTo>
                    <a:pt x="671044" y="204002"/>
                  </a:lnTo>
                  <a:lnTo>
                    <a:pt x="727789" y="204002"/>
                  </a:lnTo>
                  <a:lnTo>
                    <a:pt x="773508" y="204238"/>
                  </a:lnTo>
                  <a:lnTo>
                    <a:pt x="836528" y="210375"/>
                  </a:lnTo>
                  <a:lnTo>
                    <a:pt x="875026" y="229027"/>
                  </a:lnTo>
                  <a:lnTo>
                    <a:pt x="917431" y="274359"/>
                  </a:lnTo>
                  <a:lnTo>
                    <a:pt x="940057" y="309777"/>
                  </a:lnTo>
                  <a:lnTo>
                    <a:pt x="530679" y="309777"/>
                  </a:lnTo>
                </a:path>
                <a:path w="1327150" h="922019">
                  <a:moveTo>
                    <a:pt x="583740" y="793318"/>
                  </a:moveTo>
                  <a:lnTo>
                    <a:pt x="583740" y="392885"/>
                  </a:lnTo>
                  <a:lnTo>
                    <a:pt x="1152325" y="392885"/>
                  </a:lnTo>
                  <a:lnTo>
                    <a:pt x="1152325" y="793318"/>
                  </a:lnTo>
                  <a:lnTo>
                    <a:pt x="583740" y="793318"/>
                  </a:lnTo>
                </a:path>
                <a:path w="1327150" h="922019">
                  <a:moveTo>
                    <a:pt x="614069" y="763103"/>
                  </a:moveTo>
                  <a:lnTo>
                    <a:pt x="1137167" y="763103"/>
                  </a:lnTo>
                  <a:lnTo>
                    <a:pt x="1137167" y="415552"/>
                  </a:lnTo>
                  <a:lnTo>
                    <a:pt x="614069" y="415552"/>
                  </a:lnTo>
                  <a:lnTo>
                    <a:pt x="614069" y="763103"/>
                  </a:lnTo>
                </a:path>
                <a:path w="1327150" h="922019">
                  <a:moveTo>
                    <a:pt x="712618" y="551553"/>
                  </a:moveTo>
                  <a:lnTo>
                    <a:pt x="712618" y="468433"/>
                  </a:lnTo>
                  <a:lnTo>
                    <a:pt x="1046191" y="468433"/>
                  </a:lnTo>
                  <a:lnTo>
                    <a:pt x="1046191" y="551553"/>
                  </a:lnTo>
                  <a:lnTo>
                    <a:pt x="712618" y="551553"/>
                  </a:lnTo>
                </a:path>
              </a:pathLst>
            </a:custGeom>
            <a:ln w="7568">
              <a:solidFill>
                <a:srgbClr val="2421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5029" y="2500883"/>
              <a:ext cx="103505" cy="428625"/>
            </a:xfrm>
            <a:custGeom>
              <a:avLst/>
              <a:gdLst/>
              <a:ahLst/>
              <a:cxnLst/>
              <a:rect l="l" t="t" r="r" b="b"/>
              <a:pathLst>
                <a:path w="103505" h="428625">
                  <a:moveTo>
                    <a:pt x="7112" y="332486"/>
                  </a:moveTo>
                  <a:lnTo>
                    <a:pt x="4190" y="334137"/>
                  </a:lnTo>
                  <a:lnTo>
                    <a:pt x="1143" y="335914"/>
                  </a:lnTo>
                  <a:lnTo>
                    <a:pt x="0" y="339851"/>
                  </a:lnTo>
                  <a:lnTo>
                    <a:pt x="51434" y="428625"/>
                  </a:lnTo>
                  <a:lnTo>
                    <a:pt x="58844" y="416051"/>
                  </a:lnTo>
                  <a:lnTo>
                    <a:pt x="45084" y="416051"/>
                  </a:lnTo>
                  <a:lnTo>
                    <a:pt x="45171" y="392415"/>
                  </a:lnTo>
                  <a:lnTo>
                    <a:pt x="11049" y="333501"/>
                  </a:lnTo>
                  <a:lnTo>
                    <a:pt x="7112" y="332486"/>
                  </a:lnTo>
                  <a:close/>
                </a:path>
                <a:path w="103505" h="428625">
                  <a:moveTo>
                    <a:pt x="45171" y="392415"/>
                  </a:moveTo>
                  <a:lnTo>
                    <a:pt x="45084" y="416051"/>
                  </a:lnTo>
                  <a:lnTo>
                    <a:pt x="57784" y="416051"/>
                  </a:lnTo>
                  <a:lnTo>
                    <a:pt x="57796" y="412876"/>
                  </a:lnTo>
                  <a:lnTo>
                    <a:pt x="45974" y="412876"/>
                  </a:lnTo>
                  <a:lnTo>
                    <a:pt x="51537" y="403406"/>
                  </a:lnTo>
                  <a:lnTo>
                    <a:pt x="45171" y="392415"/>
                  </a:lnTo>
                  <a:close/>
                </a:path>
                <a:path w="103505" h="428625">
                  <a:moveTo>
                    <a:pt x="96393" y="332739"/>
                  </a:moveTo>
                  <a:lnTo>
                    <a:pt x="92456" y="333755"/>
                  </a:lnTo>
                  <a:lnTo>
                    <a:pt x="57870" y="392626"/>
                  </a:lnTo>
                  <a:lnTo>
                    <a:pt x="57784" y="416051"/>
                  </a:lnTo>
                  <a:lnTo>
                    <a:pt x="58844" y="416051"/>
                  </a:lnTo>
                  <a:lnTo>
                    <a:pt x="101727" y="343280"/>
                  </a:lnTo>
                  <a:lnTo>
                    <a:pt x="103505" y="340232"/>
                  </a:lnTo>
                  <a:lnTo>
                    <a:pt x="102489" y="336295"/>
                  </a:lnTo>
                  <a:lnTo>
                    <a:pt x="96393" y="332739"/>
                  </a:lnTo>
                  <a:close/>
                </a:path>
                <a:path w="103505" h="428625">
                  <a:moveTo>
                    <a:pt x="51537" y="403406"/>
                  </a:moveTo>
                  <a:lnTo>
                    <a:pt x="45974" y="412876"/>
                  </a:lnTo>
                  <a:lnTo>
                    <a:pt x="57023" y="412876"/>
                  </a:lnTo>
                  <a:lnTo>
                    <a:pt x="51537" y="403406"/>
                  </a:lnTo>
                  <a:close/>
                </a:path>
                <a:path w="103505" h="428625">
                  <a:moveTo>
                    <a:pt x="57870" y="392626"/>
                  </a:moveTo>
                  <a:lnTo>
                    <a:pt x="51537" y="403406"/>
                  </a:lnTo>
                  <a:lnTo>
                    <a:pt x="57023" y="412876"/>
                  </a:lnTo>
                  <a:lnTo>
                    <a:pt x="57796" y="412876"/>
                  </a:lnTo>
                  <a:lnTo>
                    <a:pt x="57870" y="392626"/>
                  </a:lnTo>
                  <a:close/>
                </a:path>
                <a:path w="103505" h="428625">
                  <a:moveTo>
                    <a:pt x="59309" y="0"/>
                  </a:moveTo>
                  <a:lnTo>
                    <a:pt x="46609" y="0"/>
                  </a:lnTo>
                  <a:lnTo>
                    <a:pt x="45391" y="332486"/>
                  </a:lnTo>
                  <a:lnTo>
                    <a:pt x="45293" y="392626"/>
                  </a:lnTo>
                  <a:lnTo>
                    <a:pt x="51537" y="403406"/>
                  </a:lnTo>
                  <a:lnTo>
                    <a:pt x="57870" y="392626"/>
                  </a:lnTo>
                  <a:lnTo>
                    <a:pt x="59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14" y="1543713"/>
            <a:ext cx="1327150" cy="922019"/>
          </a:xfrm>
          <a:custGeom>
            <a:avLst/>
            <a:gdLst/>
            <a:ahLst/>
            <a:cxnLst/>
            <a:rect l="l" t="t" r="r" b="b"/>
            <a:pathLst>
              <a:path w="1327150" h="922019">
                <a:moveTo>
                  <a:pt x="0" y="823544"/>
                </a:moveTo>
                <a:lnTo>
                  <a:pt x="121301" y="732877"/>
                </a:lnTo>
                <a:lnTo>
                  <a:pt x="242594" y="732877"/>
                </a:lnTo>
                <a:lnTo>
                  <a:pt x="242594" y="747984"/>
                </a:lnTo>
                <a:lnTo>
                  <a:pt x="310825" y="747984"/>
                </a:lnTo>
                <a:lnTo>
                  <a:pt x="310825" y="732877"/>
                </a:lnTo>
                <a:lnTo>
                  <a:pt x="379057" y="732877"/>
                </a:lnTo>
                <a:lnTo>
                  <a:pt x="379057" y="853766"/>
                </a:lnTo>
                <a:lnTo>
                  <a:pt x="424545" y="853766"/>
                </a:lnTo>
                <a:lnTo>
                  <a:pt x="462447" y="921764"/>
                </a:lnTo>
                <a:lnTo>
                  <a:pt x="826338" y="921764"/>
                </a:lnTo>
                <a:lnTo>
                  <a:pt x="864240" y="876432"/>
                </a:lnTo>
                <a:lnTo>
                  <a:pt x="1068935" y="876432"/>
                </a:lnTo>
                <a:lnTo>
                  <a:pt x="1076509" y="921764"/>
                </a:lnTo>
                <a:lnTo>
                  <a:pt x="1273618" y="921765"/>
                </a:lnTo>
                <a:lnTo>
                  <a:pt x="1288812" y="876432"/>
                </a:lnTo>
                <a:lnTo>
                  <a:pt x="1326680" y="876432"/>
                </a:lnTo>
                <a:lnTo>
                  <a:pt x="1326680" y="377778"/>
                </a:lnTo>
                <a:lnTo>
                  <a:pt x="1288812" y="309777"/>
                </a:lnTo>
                <a:lnTo>
                  <a:pt x="1038606" y="309777"/>
                </a:lnTo>
                <a:lnTo>
                  <a:pt x="940057" y="196442"/>
                </a:lnTo>
                <a:lnTo>
                  <a:pt x="891726" y="169055"/>
                </a:lnTo>
                <a:lnTo>
                  <a:pt x="826338" y="158668"/>
                </a:lnTo>
                <a:lnTo>
                  <a:pt x="470032" y="158668"/>
                </a:lnTo>
                <a:lnTo>
                  <a:pt x="447288" y="226669"/>
                </a:lnTo>
                <a:lnTo>
                  <a:pt x="363886" y="151108"/>
                </a:lnTo>
                <a:lnTo>
                  <a:pt x="384974" y="138360"/>
                </a:lnTo>
                <a:lnTo>
                  <a:pt x="401796" y="122778"/>
                </a:lnTo>
                <a:lnTo>
                  <a:pt x="412932" y="104360"/>
                </a:lnTo>
                <a:lnTo>
                  <a:pt x="416959" y="83108"/>
                </a:lnTo>
                <a:lnTo>
                  <a:pt x="414117" y="66227"/>
                </a:lnTo>
                <a:lnTo>
                  <a:pt x="391374" y="35301"/>
                </a:lnTo>
                <a:lnTo>
                  <a:pt x="349912" y="12751"/>
                </a:lnTo>
                <a:lnTo>
                  <a:pt x="309641" y="1417"/>
                </a:lnTo>
                <a:lnTo>
                  <a:pt x="151618" y="0"/>
                </a:lnTo>
                <a:lnTo>
                  <a:pt x="128997" y="1417"/>
                </a:lnTo>
                <a:lnTo>
                  <a:pt x="86590" y="12751"/>
                </a:lnTo>
                <a:lnTo>
                  <a:pt x="48328" y="35301"/>
                </a:lnTo>
                <a:lnTo>
                  <a:pt x="25585" y="66227"/>
                </a:lnTo>
                <a:lnTo>
                  <a:pt x="22742" y="83108"/>
                </a:lnTo>
                <a:lnTo>
                  <a:pt x="30020" y="115751"/>
                </a:lnTo>
                <a:lnTo>
                  <a:pt x="88243" y="159271"/>
                </a:lnTo>
                <a:lnTo>
                  <a:pt x="139189" y="170149"/>
                </a:lnTo>
                <a:lnTo>
                  <a:pt x="204691" y="173775"/>
                </a:lnTo>
                <a:lnTo>
                  <a:pt x="216178" y="173775"/>
                </a:lnTo>
                <a:lnTo>
                  <a:pt x="228377" y="173775"/>
                </a:lnTo>
                <a:lnTo>
                  <a:pt x="241998" y="173775"/>
                </a:lnTo>
                <a:lnTo>
                  <a:pt x="257752" y="173775"/>
                </a:lnTo>
                <a:lnTo>
                  <a:pt x="268891" y="169412"/>
                </a:lnTo>
                <a:lnTo>
                  <a:pt x="278606" y="167171"/>
                </a:lnTo>
                <a:lnTo>
                  <a:pt x="285476" y="166345"/>
                </a:lnTo>
                <a:lnTo>
                  <a:pt x="288081" y="166227"/>
                </a:lnTo>
                <a:lnTo>
                  <a:pt x="379057" y="302217"/>
                </a:lnTo>
                <a:lnTo>
                  <a:pt x="379057" y="430659"/>
                </a:lnTo>
                <a:lnTo>
                  <a:pt x="310825" y="430659"/>
                </a:lnTo>
                <a:lnTo>
                  <a:pt x="310825" y="415552"/>
                </a:lnTo>
                <a:lnTo>
                  <a:pt x="242594" y="415552"/>
                </a:lnTo>
                <a:lnTo>
                  <a:pt x="242594" y="430659"/>
                </a:lnTo>
                <a:lnTo>
                  <a:pt x="136459" y="430659"/>
                </a:lnTo>
                <a:lnTo>
                  <a:pt x="0" y="317336"/>
                </a:lnTo>
                <a:lnTo>
                  <a:pt x="0" y="823544"/>
                </a:lnTo>
              </a:path>
              <a:path w="1327150" h="922019">
                <a:moveTo>
                  <a:pt x="530679" y="309777"/>
                </a:moveTo>
                <a:lnTo>
                  <a:pt x="537783" y="268812"/>
                </a:lnTo>
                <a:lnTo>
                  <a:pt x="547734" y="237054"/>
                </a:lnTo>
                <a:lnTo>
                  <a:pt x="560529" y="215214"/>
                </a:lnTo>
                <a:lnTo>
                  <a:pt x="576167" y="204002"/>
                </a:lnTo>
                <a:lnTo>
                  <a:pt x="594524" y="204002"/>
                </a:lnTo>
                <a:lnTo>
                  <a:pt x="626386" y="204002"/>
                </a:lnTo>
                <a:lnTo>
                  <a:pt x="671044" y="204002"/>
                </a:lnTo>
                <a:lnTo>
                  <a:pt x="727789" y="204002"/>
                </a:lnTo>
                <a:lnTo>
                  <a:pt x="773508" y="204238"/>
                </a:lnTo>
                <a:lnTo>
                  <a:pt x="836528" y="210375"/>
                </a:lnTo>
                <a:lnTo>
                  <a:pt x="875026" y="229027"/>
                </a:lnTo>
                <a:lnTo>
                  <a:pt x="917431" y="274359"/>
                </a:lnTo>
                <a:lnTo>
                  <a:pt x="940057" y="309777"/>
                </a:lnTo>
                <a:lnTo>
                  <a:pt x="530679" y="309777"/>
                </a:lnTo>
              </a:path>
              <a:path w="1327150" h="922019">
                <a:moveTo>
                  <a:pt x="583740" y="793318"/>
                </a:moveTo>
                <a:lnTo>
                  <a:pt x="583740" y="392885"/>
                </a:lnTo>
                <a:lnTo>
                  <a:pt x="1152325" y="392885"/>
                </a:lnTo>
                <a:lnTo>
                  <a:pt x="1152325" y="793318"/>
                </a:lnTo>
                <a:lnTo>
                  <a:pt x="583740" y="793318"/>
                </a:lnTo>
              </a:path>
              <a:path w="1327150" h="922019">
                <a:moveTo>
                  <a:pt x="614069" y="763103"/>
                </a:moveTo>
                <a:lnTo>
                  <a:pt x="1137167" y="763103"/>
                </a:lnTo>
                <a:lnTo>
                  <a:pt x="1137167" y="415552"/>
                </a:lnTo>
                <a:lnTo>
                  <a:pt x="614069" y="415552"/>
                </a:lnTo>
                <a:lnTo>
                  <a:pt x="614069" y="763103"/>
                </a:lnTo>
              </a:path>
              <a:path w="1327150" h="922019">
                <a:moveTo>
                  <a:pt x="712618" y="551553"/>
                </a:moveTo>
                <a:lnTo>
                  <a:pt x="712618" y="468433"/>
                </a:lnTo>
                <a:lnTo>
                  <a:pt x="1046191" y="468433"/>
                </a:lnTo>
                <a:lnTo>
                  <a:pt x="1046191" y="551553"/>
                </a:lnTo>
                <a:lnTo>
                  <a:pt x="712618" y="551553"/>
                </a:lnTo>
              </a:path>
            </a:pathLst>
          </a:custGeom>
          <a:ln w="75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356361"/>
            <a:ext cx="6647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/>
              <a:t>Image</a:t>
            </a:r>
            <a:r>
              <a:rPr sz="3600" spc="-35" dirty="0"/>
              <a:t> </a:t>
            </a:r>
            <a:r>
              <a:rPr sz="3600" spc="-330" dirty="0"/>
              <a:t>processing</a:t>
            </a:r>
            <a:r>
              <a:rPr sz="3600" spc="-20" dirty="0"/>
              <a:t> </a:t>
            </a:r>
            <a:r>
              <a:rPr sz="3600" spc="-305" dirty="0"/>
              <a:t>stages</a:t>
            </a:r>
            <a:r>
              <a:rPr sz="3600" spc="-45" dirty="0"/>
              <a:t> </a:t>
            </a:r>
            <a:r>
              <a:rPr sz="3600" spc="-204" dirty="0"/>
              <a:t>–</a:t>
            </a:r>
            <a:r>
              <a:rPr sz="3600" spc="-45" dirty="0"/>
              <a:t> </a:t>
            </a:r>
            <a:r>
              <a:rPr sz="3600" spc="-190" dirty="0"/>
              <a:t>filtering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1600200"/>
            <a:ext cx="4680204" cy="43144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4191" y="2926079"/>
            <a:ext cx="1369060" cy="360045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245"/>
              </a:spcBef>
            </a:pPr>
            <a:r>
              <a:rPr sz="1800" spc="-80" dirty="0">
                <a:latin typeface="Microsoft Sans Serif"/>
                <a:cs typeface="Microsoft Sans Serif"/>
              </a:rPr>
              <a:t>Filtering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5028" y="2500883"/>
            <a:ext cx="103505" cy="428625"/>
          </a:xfrm>
          <a:custGeom>
            <a:avLst/>
            <a:gdLst/>
            <a:ahLst/>
            <a:cxnLst/>
            <a:rect l="l" t="t" r="r" b="b"/>
            <a:pathLst>
              <a:path w="103505" h="428625">
                <a:moveTo>
                  <a:pt x="7112" y="332486"/>
                </a:moveTo>
                <a:lnTo>
                  <a:pt x="4190" y="334137"/>
                </a:lnTo>
                <a:lnTo>
                  <a:pt x="1143" y="335914"/>
                </a:lnTo>
                <a:lnTo>
                  <a:pt x="0" y="339851"/>
                </a:lnTo>
                <a:lnTo>
                  <a:pt x="51434" y="428625"/>
                </a:lnTo>
                <a:lnTo>
                  <a:pt x="58844" y="416051"/>
                </a:lnTo>
                <a:lnTo>
                  <a:pt x="45084" y="416051"/>
                </a:lnTo>
                <a:lnTo>
                  <a:pt x="45171" y="392415"/>
                </a:lnTo>
                <a:lnTo>
                  <a:pt x="11049" y="333501"/>
                </a:lnTo>
                <a:lnTo>
                  <a:pt x="7112" y="332486"/>
                </a:lnTo>
                <a:close/>
              </a:path>
              <a:path w="103505" h="428625">
                <a:moveTo>
                  <a:pt x="45171" y="392415"/>
                </a:moveTo>
                <a:lnTo>
                  <a:pt x="45084" y="416051"/>
                </a:lnTo>
                <a:lnTo>
                  <a:pt x="57784" y="416051"/>
                </a:lnTo>
                <a:lnTo>
                  <a:pt x="57796" y="412876"/>
                </a:lnTo>
                <a:lnTo>
                  <a:pt x="45974" y="412876"/>
                </a:lnTo>
                <a:lnTo>
                  <a:pt x="51537" y="403406"/>
                </a:lnTo>
                <a:lnTo>
                  <a:pt x="45171" y="392415"/>
                </a:lnTo>
                <a:close/>
              </a:path>
              <a:path w="103505" h="428625">
                <a:moveTo>
                  <a:pt x="96393" y="332739"/>
                </a:moveTo>
                <a:lnTo>
                  <a:pt x="92456" y="333755"/>
                </a:lnTo>
                <a:lnTo>
                  <a:pt x="57870" y="392626"/>
                </a:lnTo>
                <a:lnTo>
                  <a:pt x="57784" y="416051"/>
                </a:lnTo>
                <a:lnTo>
                  <a:pt x="58844" y="416051"/>
                </a:lnTo>
                <a:lnTo>
                  <a:pt x="101727" y="343280"/>
                </a:lnTo>
                <a:lnTo>
                  <a:pt x="103505" y="340232"/>
                </a:lnTo>
                <a:lnTo>
                  <a:pt x="102489" y="336295"/>
                </a:lnTo>
                <a:lnTo>
                  <a:pt x="96393" y="332739"/>
                </a:lnTo>
                <a:close/>
              </a:path>
              <a:path w="103505" h="428625">
                <a:moveTo>
                  <a:pt x="51537" y="403406"/>
                </a:moveTo>
                <a:lnTo>
                  <a:pt x="45974" y="412876"/>
                </a:lnTo>
                <a:lnTo>
                  <a:pt x="57023" y="412876"/>
                </a:lnTo>
                <a:lnTo>
                  <a:pt x="51537" y="403406"/>
                </a:lnTo>
                <a:close/>
              </a:path>
              <a:path w="103505" h="428625">
                <a:moveTo>
                  <a:pt x="57870" y="392626"/>
                </a:moveTo>
                <a:lnTo>
                  <a:pt x="51537" y="403406"/>
                </a:lnTo>
                <a:lnTo>
                  <a:pt x="57023" y="412876"/>
                </a:lnTo>
                <a:lnTo>
                  <a:pt x="57796" y="412876"/>
                </a:lnTo>
                <a:lnTo>
                  <a:pt x="57870" y="392626"/>
                </a:lnTo>
                <a:close/>
              </a:path>
              <a:path w="103505" h="428625">
                <a:moveTo>
                  <a:pt x="59309" y="0"/>
                </a:moveTo>
                <a:lnTo>
                  <a:pt x="46609" y="0"/>
                </a:lnTo>
                <a:lnTo>
                  <a:pt x="45391" y="332486"/>
                </a:lnTo>
                <a:lnTo>
                  <a:pt x="45293" y="392626"/>
                </a:lnTo>
                <a:lnTo>
                  <a:pt x="51537" y="403406"/>
                </a:lnTo>
                <a:lnTo>
                  <a:pt x="57870" y="392626"/>
                </a:lnTo>
                <a:lnTo>
                  <a:pt x="59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6933" y="3285744"/>
            <a:ext cx="103378" cy="2143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14" y="1539141"/>
            <a:ext cx="1327150" cy="922019"/>
          </a:xfrm>
          <a:custGeom>
            <a:avLst/>
            <a:gdLst/>
            <a:ahLst/>
            <a:cxnLst/>
            <a:rect l="l" t="t" r="r" b="b"/>
            <a:pathLst>
              <a:path w="1327150" h="922019">
                <a:moveTo>
                  <a:pt x="0" y="823544"/>
                </a:moveTo>
                <a:lnTo>
                  <a:pt x="121301" y="732877"/>
                </a:lnTo>
                <a:lnTo>
                  <a:pt x="242594" y="732877"/>
                </a:lnTo>
                <a:lnTo>
                  <a:pt x="242594" y="747984"/>
                </a:lnTo>
                <a:lnTo>
                  <a:pt x="310825" y="747984"/>
                </a:lnTo>
                <a:lnTo>
                  <a:pt x="310825" y="732877"/>
                </a:lnTo>
                <a:lnTo>
                  <a:pt x="379057" y="732877"/>
                </a:lnTo>
                <a:lnTo>
                  <a:pt x="379057" y="853766"/>
                </a:lnTo>
                <a:lnTo>
                  <a:pt x="424545" y="853766"/>
                </a:lnTo>
                <a:lnTo>
                  <a:pt x="462447" y="921764"/>
                </a:lnTo>
                <a:lnTo>
                  <a:pt x="826338" y="921764"/>
                </a:lnTo>
                <a:lnTo>
                  <a:pt x="864240" y="876432"/>
                </a:lnTo>
                <a:lnTo>
                  <a:pt x="1068935" y="876432"/>
                </a:lnTo>
                <a:lnTo>
                  <a:pt x="1076509" y="921764"/>
                </a:lnTo>
                <a:lnTo>
                  <a:pt x="1273618" y="921765"/>
                </a:lnTo>
                <a:lnTo>
                  <a:pt x="1288812" y="876432"/>
                </a:lnTo>
                <a:lnTo>
                  <a:pt x="1326680" y="876432"/>
                </a:lnTo>
                <a:lnTo>
                  <a:pt x="1326680" y="377778"/>
                </a:lnTo>
                <a:lnTo>
                  <a:pt x="1288812" y="309777"/>
                </a:lnTo>
                <a:lnTo>
                  <a:pt x="1038606" y="309777"/>
                </a:lnTo>
                <a:lnTo>
                  <a:pt x="940057" y="196442"/>
                </a:lnTo>
                <a:lnTo>
                  <a:pt x="891726" y="169055"/>
                </a:lnTo>
                <a:lnTo>
                  <a:pt x="826338" y="158668"/>
                </a:lnTo>
                <a:lnTo>
                  <a:pt x="470032" y="158668"/>
                </a:lnTo>
                <a:lnTo>
                  <a:pt x="447288" y="226669"/>
                </a:lnTo>
                <a:lnTo>
                  <a:pt x="363886" y="151108"/>
                </a:lnTo>
                <a:lnTo>
                  <a:pt x="384974" y="138360"/>
                </a:lnTo>
                <a:lnTo>
                  <a:pt x="401796" y="122778"/>
                </a:lnTo>
                <a:lnTo>
                  <a:pt x="412932" y="104360"/>
                </a:lnTo>
                <a:lnTo>
                  <a:pt x="416959" y="83108"/>
                </a:lnTo>
                <a:lnTo>
                  <a:pt x="414117" y="66227"/>
                </a:lnTo>
                <a:lnTo>
                  <a:pt x="391374" y="35301"/>
                </a:lnTo>
                <a:lnTo>
                  <a:pt x="349912" y="12751"/>
                </a:lnTo>
                <a:lnTo>
                  <a:pt x="309641" y="1417"/>
                </a:lnTo>
                <a:lnTo>
                  <a:pt x="151618" y="0"/>
                </a:lnTo>
                <a:lnTo>
                  <a:pt x="128997" y="1417"/>
                </a:lnTo>
                <a:lnTo>
                  <a:pt x="86590" y="12751"/>
                </a:lnTo>
                <a:lnTo>
                  <a:pt x="48328" y="35301"/>
                </a:lnTo>
                <a:lnTo>
                  <a:pt x="25585" y="66227"/>
                </a:lnTo>
                <a:lnTo>
                  <a:pt x="22742" y="83108"/>
                </a:lnTo>
                <a:lnTo>
                  <a:pt x="30020" y="115751"/>
                </a:lnTo>
                <a:lnTo>
                  <a:pt x="88243" y="159271"/>
                </a:lnTo>
                <a:lnTo>
                  <a:pt x="139189" y="170149"/>
                </a:lnTo>
                <a:lnTo>
                  <a:pt x="204691" y="173775"/>
                </a:lnTo>
                <a:lnTo>
                  <a:pt x="216178" y="173775"/>
                </a:lnTo>
                <a:lnTo>
                  <a:pt x="228377" y="173775"/>
                </a:lnTo>
                <a:lnTo>
                  <a:pt x="241998" y="173775"/>
                </a:lnTo>
                <a:lnTo>
                  <a:pt x="257752" y="173775"/>
                </a:lnTo>
                <a:lnTo>
                  <a:pt x="268891" y="169412"/>
                </a:lnTo>
                <a:lnTo>
                  <a:pt x="278606" y="167171"/>
                </a:lnTo>
                <a:lnTo>
                  <a:pt x="285476" y="166345"/>
                </a:lnTo>
                <a:lnTo>
                  <a:pt x="288081" y="166227"/>
                </a:lnTo>
                <a:lnTo>
                  <a:pt x="379057" y="302217"/>
                </a:lnTo>
                <a:lnTo>
                  <a:pt x="379057" y="430659"/>
                </a:lnTo>
                <a:lnTo>
                  <a:pt x="310825" y="430659"/>
                </a:lnTo>
                <a:lnTo>
                  <a:pt x="310825" y="415552"/>
                </a:lnTo>
                <a:lnTo>
                  <a:pt x="242594" y="415552"/>
                </a:lnTo>
                <a:lnTo>
                  <a:pt x="242594" y="430659"/>
                </a:lnTo>
                <a:lnTo>
                  <a:pt x="136459" y="430659"/>
                </a:lnTo>
                <a:lnTo>
                  <a:pt x="0" y="317336"/>
                </a:lnTo>
                <a:lnTo>
                  <a:pt x="0" y="823544"/>
                </a:lnTo>
              </a:path>
              <a:path w="1327150" h="922019">
                <a:moveTo>
                  <a:pt x="530679" y="309777"/>
                </a:moveTo>
                <a:lnTo>
                  <a:pt x="537783" y="268812"/>
                </a:lnTo>
                <a:lnTo>
                  <a:pt x="547734" y="237054"/>
                </a:lnTo>
                <a:lnTo>
                  <a:pt x="560529" y="215214"/>
                </a:lnTo>
                <a:lnTo>
                  <a:pt x="576167" y="204002"/>
                </a:lnTo>
                <a:lnTo>
                  <a:pt x="594524" y="204002"/>
                </a:lnTo>
                <a:lnTo>
                  <a:pt x="626386" y="204002"/>
                </a:lnTo>
                <a:lnTo>
                  <a:pt x="671044" y="204002"/>
                </a:lnTo>
                <a:lnTo>
                  <a:pt x="727789" y="204002"/>
                </a:lnTo>
                <a:lnTo>
                  <a:pt x="773508" y="204238"/>
                </a:lnTo>
                <a:lnTo>
                  <a:pt x="836528" y="210375"/>
                </a:lnTo>
                <a:lnTo>
                  <a:pt x="875026" y="229027"/>
                </a:lnTo>
                <a:lnTo>
                  <a:pt x="917431" y="274359"/>
                </a:lnTo>
                <a:lnTo>
                  <a:pt x="940057" y="309777"/>
                </a:lnTo>
                <a:lnTo>
                  <a:pt x="530679" y="309777"/>
                </a:lnTo>
              </a:path>
              <a:path w="1327150" h="922019">
                <a:moveTo>
                  <a:pt x="583740" y="793318"/>
                </a:moveTo>
                <a:lnTo>
                  <a:pt x="583740" y="392885"/>
                </a:lnTo>
                <a:lnTo>
                  <a:pt x="1152325" y="392885"/>
                </a:lnTo>
                <a:lnTo>
                  <a:pt x="1152325" y="793318"/>
                </a:lnTo>
                <a:lnTo>
                  <a:pt x="583740" y="793318"/>
                </a:lnTo>
              </a:path>
              <a:path w="1327150" h="922019">
                <a:moveTo>
                  <a:pt x="614069" y="763103"/>
                </a:moveTo>
                <a:lnTo>
                  <a:pt x="1137167" y="763103"/>
                </a:lnTo>
                <a:lnTo>
                  <a:pt x="1137167" y="415552"/>
                </a:lnTo>
                <a:lnTo>
                  <a:pt x="614069" y="415552"/>
                </a:lnTo>
                <a:lnTo>
                  <a:pt x="614069" y="763103"/>
                </a:lnTo>
              </a:path>
              <a:path w="1327150" h="922019">
                <a:moveTo>
                  <a:pt x="712618" y="551553"/>
                </a:moveTo>
                <a:lnTo>
                  <a:pt x="712618" y="468433"/>
                </a:lnTo>
                <a:lnTo>
                  <a:pt x="1046191" y="468433"/>
                </a:lnTo>
                <a:lnTo>
                  <a:pt x="1046191" y="551553"/>
                </a:lnTo>
                <a:lnTo>
                  <a:pt x="712618" y="551553"/>
                </a:lnTo>
              </a:path>
            </a:pathLst>
          </a:custGeom>
          <a:ln w="75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335356"/>
            <a:ext cx="7933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25" dirty="0"/>
              <a:t>processing</a:t>
            </a:r>
            <a:r>
              <a:rPr sz="3600" spc="-30" dirty="0"/>
              <a:t> </a:t>
            </a:r>
            <a:r>
              <a:rPr sz="3600" spc="-254" dirty="0"/>
              <a:t>sta</a:t>
            </a:r>
            <a:r>
              <a:rPr sz="3600" spc="-350" dirty="0"/>
              <a:t>ges</a:t>
            </a:r>
            <a:r>
              <a:rPr sz="3600" spc="-70" dirty="0"/>
              <a:t> </a:t>
            </a:r>
            <a:r>
              <a:rPr sz="3600" spc="-204" dirty="0"/>
              <a:t>–</a:t>
            </a:r>
            <a:r>
              <a:rPr sz="3600" spc="-45" dirty="0"/>
              <a:t> </a:t>
            </a:r>
            <a:r>
              <a:rPr sz="3600" spc="-285" dirty="0"/>
              <a:t>edge</a:t>
            </a:r>
            <a:r>
              <a:rPr sz="3600" spc="-45" dirty="0"/>
              <a:t> </a:t>
            </a:r>
            <a:r>
              <a:rPr sz="3600" spc="-305" dirty="0"/>
              <a:t>d</a:t>
            </a:r>
            <a:r>
              <a:rPr sz="3600" spc="-285" dirty="0"/>
              <a:t>etection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74191" y="2921507"/>
            <a:ext cx="1369060" cy="360045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244"/>
              </a:spcBef>
            </a:pPr>
            <a:r>
              <a:rPr sz="1800" spc="-80" dirty="0">
                <a:latin typeface="Microsoft Sans Serif"/>
                <a:cs typeface="Microsoft Sans Serif"/>
              </a:rPr>
              <a:t>Filtering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75028" y="1612391"/>
            <a:ext cx="6545580" cy="4328160"/>
            <a:chOff x="1375028" y="1612391"/>
            <a:chExt cx="6545580" cy="4328160"/>
          </a:xfrm>
        </p:grpSpPr>
        <p:sp>
          <p:nvSpPr>
            <p:cNvPr id="6" name="object 6"/>
            <p:cNvSpPr/>
            <p:nvPr/>
          </p:nvSpPr>
          <p:spPr>
            <a:xfrm>
              <a:off x="1375028" y="2496311"/>
              <a:ext cx="103505" cy="428625"/>
            </a:xfrm>
            <a:custGeom>
              <a:avLst/>
              <a:gdLst/>
              <a:ahLst/>
              <a:cxnLst/>
              <a:rect l="l" t="t" r="r" b="b"/>
              <a:pathLst>
                <a:path w="103505" h="428625">
                  <a:moveTo>
                    <a:pt x="7112" y="332486"/>
                  </a:moveTo>
                  <a:lnTo>
                    <a:pt x="4190" y="334137"/>
                  </a:lnTo>
                  <a:lnTo>
                    <a:pt x="1143" y="335914"/>
                  </a:lnTo>
                  <a:lnTo>
                    <a:pt x="0" y="339851"/>
                  </a:lnTo>
                  <a:lnTo>
                    <a:pt x="51434" y="428625"/>
                  </a:lnTo>
                  <a:lnTo>
                    <a:pt x="58844" y="416051"/>
                  </a:lnTo>
                  <a:lnTo>
                    <a:pt x="45084" y="416051"/>
                  </a:lnTo>
                  <a:lnTo>
                    <a:pt x="45171" y="392415"/>
                  </a:lnTo>
                  <a:lnTo>
                    <a:pt x="11049" y="333501"/>
                  </a:lnTo>
                  <a:lnTo>
                    <a:pt x="7112" y="332486"/>
                  </a:lnTo>
                  <a:close/>
                </a:path>
                <a:path w="103505" h="428625">
                  <a:moveTo>
                    <a:pt x="45171" y="392415"/>
                  </a:moveTo>
                  <a:lnTo>
                    <a:pt x="45084" y="416051"/>
                  </a:lnTo>
                  <a:lnTo>
                    <a:pt x="57784" y="416051"/>
                  </a:lnTo>
                  <a:lnTo>
                    <a:pt x="57796" y="412876"/>
                  </a:lnTo>
                  <a:lnTo>
                    <a:pt x="45974" y="412876"/>
                  </a:lnTo>
                  <a:lnTo>
                    <a:pt x="51537" y="403406"/>
                  </a:lnTo>
                  <a:lnTo>
                    <a:pt x="45171" y="392415"/>
                  </a:lnTo>
                  <a:close/>
                </a:path>
                <a:path w="103505" h="428625">
                  <a:moveTo>
                    <a:pt x="96393" y="332739"/>
                  </a:moveTo>
                  <a:lnTo>
                    <a:pt x="92456" y="333755"/>
                  </a:lnTo>
                  <a:lnTo>
                    <a:pt x="57870" y="392626"/>
                  </a:lnTo>
                  <a:lnTo>
                    <a:pt x="57784" y="416051"/>
                  </a:lnTo>
                  <a:lnTo>
                    <a:pt x="58844" y="416051"/>
                  </a:lnTo>
                  <a:lnTo>
                    <a:pt x="101727" y="343280"/>
                  </a:lnTo>
                  <a:lnTo>
                    <a:pt x="103505" y="340233"/>
                  </a:lnTo>
                  <a:lnTo>
                    <a:pt x="102489" y="336296"/>
                  </a:lnTo>
                  <a:lnTo>
                    <a:pt x="96393" y="332739"/>
                  </a:lnTo>
                  <a:close/>
                </a:path>
                <a:path w="103505" h="428625">
                  <a:moveTo>
                    <a:pt x="51537" y="403406"/>
                  </a:moveTo>
                  <a:lnTo>
                    <a:pt x="45974" y="412876"/>
                  </a:lnTo>
                  <a:lnTo>
                    <a:pt x="57023" y="412876"/>
                  </a:lnTo>
                  <a:lnTo>
                    <a:pt x="51537" y="403406"/>
                  </a:lnTo>
                  <a:close/>
                </a:path>
                <a:path w="103505" h="428625">
                  <a:moveTo>
                    <a:pt x="57870" y="392626"/>
                  </a:moveTo>
                  <a:lnTo>
                    <a:pt x="51537" y="403406"/>
                  </a:lnTo>
                  <a:lnTo>
                    <a:pt x="57023" y="412876"/>
                  </a:lnTo>
                  <a:lnTo>
                    <a:pt x="57796" y="412876"/>
                  </a:lnTo>
                  <a:lnTo>
                    <a:pt x="57870" y="392626"/>
                  </a:lnTo>
                  <a:close/>
                </a:path>
                <a:path w="103505" h="428625">
                  <a:moveTo>
                    <a:pt x="59309" y="0"/>
                  </a:moveTo>
                  <a:lnTo>
                    <a:pt x="46609" y="0"/>
                  </a:lnTo>
                  <a:lnTo>
                    <a:pt x="45391" y="332486"/>
                  </a:lnTo>
                  <a:lnTo>
                    <a:pt x="45293" y="392626"/>
                  </a:lnTo>
                  <a:lnTo>
                    <a:pt x="51537" y="403406"/>
                  </a:lnTo>
                  <a:lnTo>
                    <a:pt x="57870" y="392626"/>
                  </a:lnTo>
                  <a:lnTo>
                    <a:pt x="59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0024" y="1612391"/>
              <a:ext cx="4680204" cy="43281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84276" y="3493008"/>
            <a:ext cx="1513840" cy="50292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810"/>
              </a:spcBef>
            </a:pPr>
            <a:r>
              <a:rPr sz="1800" spc="-215" dirty="0">
                <a:latin typeface="Microsoft Sans Serif"/>
                <a:cs typeface="Microsoft Sans Serif"/>
              </a:rPr>
              <a:t>Ed</a:t>
            </a:r>
            <a:r>
              <a:rPr sz="1800" spc="-45" dirty="0">
                <a:latin typeface="Microsoft Sans Serif"/>
                <a:cs typeface="Microsoft Sans Serif"/>
              </a:rPr>
              <a:t>g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</a:t>
            </a:r>
            <a:r>
              <a:rPr sz="1800" spc="-20" dirty="0">
                <a:latin typeface="Microsoft Sans Serif"/>
                <a:cs typeface="Microsoft Sans Serif"/>
              </a:rPr>
              <a:t>t</a:t>
            </a:r>
            <a:r>
              <a:rPr sz="1800" spc="-130" dirty="0">
                <a:latin typeface="Microsoft Sans Serif"/>
                <a:cs typeface="Microsoft Sans Serif"/>
              </a:rPr>
              <a:t>ec</a:t>
            </a:r>
            <a:r>
              <a:rPr sz="1800" spc="-6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6933" y="3995928"/>
            <a:ext cx="103378" cy="21437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14" y="1539141"/>
            <a:ext cx="1327150" cy="922019"/>
          </a:xfrm>
          <a:custGeom>
            <a:avLst/>
            <a:gdLst/>
            <a:ahLst/>
            <a:cxnLst/>
            <a:rect l="l" t="t" r="r" b="b"/>
            <a:pathLst>
              <a:path w="1327150" h="922019">
                <a:moveTo>
                  <a:pt x="0" y="823544"/>
                </a:moveTo>
                <a:lnTo>
                  <a:pt x="121301" y="732877"/>
                </a:lnTo>
                <a:lnTo>
                  <a:pt x="242594" y="732877"/>
                </a:lnTo>
                <a:lnTo>
                  <a:pt x="242594" y="747984"/>
                </a:lnTo>
                <a:lnTo>
                  <a:pt x="310825" y="747984"/>
                </a:lnTo>
                <a:lnTo>
                  <a:pt x="310825" y="732877"/>
                </a:lnTo>
                <a:lnTo>
                  <a:pt x="379057" y="732877"/>
                </a:lnTo>
                <a:lnTo>
                  <a:pt x="379057" y="853766"/>
                </a:lnTo>
                <a:lnTo>
                  <a:pt x="424545" y="853766"/>
                </a:lnTo>
                <a:lnTo>
                  <a:pt x="462447" y="921764"/>
                </a:lnTo>
                <a:lnTo>
                  <a:pt x="826338" y="921764"/>
                </a:lnTo>
                <a:lnTo>
                  <a:pt x="864240" y="876432"/>
                </a:lnTo>
                <a:lnTo>
                  <a:pt x="1068935" y="876432"/>
                </a:lnTo>
                <a:lnTo>
                  <a:pt x="1076509" y="921764"/>
                </a:lnTo>
                <a:lnTo>
                  <a:pt x="1273618" y="921765"/>
                </a:lnTo>
                <a:lnTo>
                  <a:pt x="1288812" y="876432"/>
                </a:lnTo>
                <a:lnTo>
                  <a:pt x="1326680" y="876432"/>
                </a:lnTo>
                <a:lnTo>
                  <a:pt x="1326680" y="377778"/>
                </a:lnTo>
                <a:lnTo>
                  <a:pt x="1288812" y="309777"/>
                </a:lnTo>
                <a:lnTo>
                  <a:pt x="1038606" y="309777"/>
                </a:lnTo>
                <a:lnTo>
                  <a:pt x="940057" y="196442"/>
                </a:lnTo>
                <a:lnTo>
                  <a:pt x="891726" y="169055"/>
                </a:lnTo>
                <a:lnTo>
                  <a:pt x="826338" y="158668"/>
                </a:lnTo>
                <a:lnTo>
                  <a:pt x="470032" y="158668"/>
                </a:lnTo>
                <a:lnTo>
                  <a:pt x="447288" y="226669"/>
                </a:lnTo>
                <a:lnTo>
                  <a:pt x="363886" y="151108"/>
                </a:lnTo>
                <a:lnTo>
                  <a:pt x="384974" y="138360"/>
                </a:lnTo>
                <a:lnTo>
                  <a:pt x="401796" y="122778"/>
                </a:lnTo>
                <a:lnTo>
                  <a:pt x="412932" y="104360"/>
                </a:lnTo>
                <a:lnTo>
                  <a:pt x="416959" y="83108"/>
                </a:lnTo>
                <a:lnTo>
                  <a:pt x="414117" y="66227"/>
                </a:lnTo>
                <a:lnTo>
                  <a:pt x="391374" y="35301"/>
                </a:lnTo>
                <a:lnTo>
                  <a:pt x="349912" y="12751"/>
                </a:lnTo>
                <a:lnTo>
                  <a:pt x="309641" y="1417"/>
                </a:lnTo>
                <a:lnTo>
                  <a:pt x="151618" y="0"/>
                </a:lnTo>
                <a:lnTo>
                  <a:pt x="128997" y="1417"/>
                </a:lnTo>
                <a:lnTo>
                  <a:pt x="86590" y="12751"/>
                </a:lnTo>
                <a:lnTo>
                  <a:pt x="48328" y="35301"/>
                </a:lnTo>
                <a:lnTo>
                  <a:pt x="25585" y="66227"/>
                </a:lnTo>
                <a:lnTo>
                  <a:pt x="22742" y="83108"/>
                </a:lnTo>
                <a:lnTo>
                  <a:pt x="30020" y="115751"/>
                </a:lnTo>
                <a:lnTo>
                  <a:pt x="88243" y="159271"/>
                </a:lnTo>
                <a:lnTo>
                  <a:pt x="139189" y="170149"/>
                </a:lnTo>
                <a:lnTo>
                  <a:pt x="204691" y="173775"/>
                </a:lnTo>
                <a:lnTo>
                  <a:pt x="216178" y="173775"/>
                </a:lnTo>
                <a:lnTo>
                  <a:pt x="228377" y="173775"/>
                </a:lnTo>
                <a:lnTo>
                  <a:pt x="241998" y="173775"/>
                </a:lnTo>
                <a:lnTo>
                  <a:pt x="257752" y="173775"/>
                </a:lnTo>
                <a:lnTo>
                  <a:pt x="268891" y="169412"/>
                </a:lnTo>
                <a:lnTo>
                  <a:pt x="278606" y="167171"/>
                </a:lnTo>
                <a:lnTo>
                  <a:pt x="285476" y="166345"/>
                </a:lnTo>
                <a:lnTo>
                  <a:pt x="288081" y="166227"/>
                </a:lnTo>
                <a:lnTo>
                  <a:pt x="379057" y="302217"/>
                </a:lnTo>
                <a:lnTo>
                  <a:pt x="379057" y="430659"/>
                </a:lnTo>
                <a:lnTo>
                  <a:pt x="310825" y="430659"/>
                </a:lnTo>
                <a:lnTo>
                  <a:pt x="310825" y="415552"/>
                </a:lnTo>
                <a:lnTo>
                  <a:pt x="242594" y="415552"/>
                </a:lnTo>
                <a:lnTo>
                  <a:pt x="242594" y="430659"/>
                </a:lnTo>
                <a:lnTo>
                  <a:pt x="136459" y="430659"/>
                </a:lnTo>
                <a:lnTo>
                  <a:pt x="0" y="317336"/>
                </a:lnTo>
                <a:lnTo>
                  <a:pt x="0" y="823544"/>
                </a:lnTo>
              </a:path>
              <a:path w="1327150" h="922019">
                <a:moveTo>
                  <a:pt x="530679" y="309777"/>
                </a:moveTo>
                <a:lnTo>
                  <a:pt x="537783" y="268812"/>
                </a:lnTo>
                <a:lnTo>
                  <a:pt x="547734" y="237054"/>
                </a:lnTo>
                <a:lnTo>
                  <a:pt x="560529" y="215214"/>
                </a:lnTo>
                <a:lnTo>
                  <a:pt x="576167" y="204002"/>
                </a:lnTo>
                <a:lnTo>
                  <a:pt x="594524" y="204002"/>
                </a:lnTo>
                <a:lnTo>
                  <a:pt x="626386" y="204002"/>
                </a:lnTo>
                <a:lnTo>
                  <a:pt x="671044" y="204002"/>
                </a:lnTo>
                <a:lnTo>
                  <a:pt x="727789" y="204002"/>
                </a:lnTo>
                <a:lnTo>
                  <a:pt x="773508" y="204238"/>
                </a:lnTo>
                <a:lnTo>
                  <a:pt x="836528" y="210375"/>
                </a:lnTo>
                <a:lnTo>
                  <a:pt x="875026" y="229027"/>
                </a:lnTo>
                <a:lnTo>
                  <a:pt x="917431" y="274359"/>
                </a:lnTo>
                <a:lnTo>
                  <a:pt x="940057" y="309777"/>
                </a:lnTo>
                <a:lnTo>
                  <a:pt x="530679" y="309777"/>
                </a:lnTo>
              </a:path>
              <a:path w="1327150" h="922019">
                <a:moveTo>
                  <a:pt x="583740" y="793318"/>
                </a:moveTo>
                <a:lnTo>
                  <a:pt x="583740" y="392885"/>
                </a:lnTo>
                <a:lnTo>
                  <a:pt x="1152325" y="392885"/>
                </a:lnTo>
                <a:lnTo>
                  <a:pt x="1152325" y="793318"/>
                </a:lnTo>
                <a:lnTo>
                  <a:pt x="583740" y="793318"/>
                </a:lnTo>
              </a:path>
              <a:path w="1327150" h="922019">
                <a:moveTo>
                  <a:pt x="614069" y="763103"/>
                </a:moveTo>
                <a:lnTo>
                  <a:pt x="1137167" y="763103"/>
                </a:lnTo>
                <a:lnTo>
                  <a:pt x="1137167" y="415552"/>
                </a:lnTo>
                <a:lnTo>
                  <a:pt x="614069" y="415552"/>
                </a:lnTo>
                <a:lnTo>
                  <a:pt x="614069" y="763103"/>
                </a:lnTo>
              </a:path>
              <a:path w="1327150" h="922019">
                <a:moveTo>
                  <a:pt x="712618" y="551553"/>
                </a:moveTo>
                <a:lnTo>
                  <a:pt x="712618" y="468433"/>
                </a:lnTo>
                <a:lnTo>
                  <a:pt x="1046191" y="468433"/>
                </a:lnTo>
                <a:lnTo>
                  <a:pt x="1046191" y="551553"/>
                </a:lnTo>
                <a:lnTo>
                  <a:pt x="712618" y="551553"/>
                </a:lnTo>
              </a:path>
            </a:pathLst>
          </a:custGeom>
          <a:ln w="75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513" y="368884"/>
            <a:ext cx="84188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Image</a:t>
            </a:r>
            <a:r>
              <a:rPr spc="-30" dirty="0"/>
              <a:t> </a:t>
            </a:r>
            <a:r>
              <a:rPr spc="-290" dirty="0"/>
              <a:t>processing</a:t>
            </a:r>
            <a:r>
              <a:rPr spc="-75" dirty="0"/>
              <a:t> </a:t>
            </a:r>
            <a:r>
              <a:rPr spc="-270" dirty="0"/>
              <a:t>stages</a:t>
            </a:r>
            <a:r>
              <a:rPr spc="-50" dirty="0"/>
              <a:t> </a:t>
            </a:r>
            <a:r>
              <a:rPr spc="-180" dirty="0"/>
              <a:t>–</a:t>
            </a:r>
            <a:r>
              <a:rPr spc="-40" dirty="0"/>
              <a:t> </a:t>
            </a:r>
            <a:r>
              <a:rPr spc="-295" dirty="0"/>
              <a:t>components</a:t>
            </a:r>
            <a:r>
              <a:rPr spc="-50" dirty="0"/>
              <a:t> </a:t>
            </a:r>
            <a:r>
              <a:rPr spc="-225" dirty="0"/>
              <a:t>extraction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191" y="2921507"/>
            <a:ext cx="1369060" cy="360045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244"/>
              </a:spcBef>
            </a:pPr>
            <a:r>
              <a:rPr sz="1800" spc="-80" dirty="0">
                <a:latin typeface="Microsoft Sans Serif"/>
                <a:cs typeface="Microsoft Sans Serif"/>
              </a:rPr>
              <a:t>Filtering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3281171"/>
            <a:ext cx="103378" cy="2143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375028" y="1658111"/>
            <a:ext cx="7037705" cy="4447540"/>
            <a:chOff x="1375028" y="1658111"/>
            <a:chExt cx="7037705" cy="4447540"/>
          </a:xfrm>
        </p:grpSpPr>
        <p:sp>
          <p:nvSpPr>
            <p:cNvPr id="7" name="object 7"/>
            <p:cNvSpPr/>
            <p:nvPr/>
          </p:nvSpPr>
          <p:spPr>
            <a:xfrm>
              <a:off x="1375028" y="2496311"/>
              <a:ext cx="103505" cy="428625"/>
            </a:xfrm>
            <a:custGeom>
              <a:avLst/>
              <a:gdLst/>
              <a:ahLst/>
              <a:cxnLst/>
              <a:rect l="l" t="t" r="r" b="b"/>
              <a:pathLst>
                <a:path w="103505" h="428625">
                  <a:moveTo>
                    <a:pt x="7112" y="332486"/>
                  </a:moveTo>
                  <a:lnTo>
                    <a:pt x="4190" y="334137"/>
                  </a:lnTo>
                  <a:lnTo>
                    <a:pt x="1143" y="335914"/>
                  </a:lnTo>
                  <a:lnTo>
                    <a:pt x="0" y="339851"/>
                  </a:lnTo>
                  <a:lnTo>
                    <a:pt x="51434" y="428625"/>
                  </a:lnTo>
                  <a:lnTo>
                    <a:pt x="58844" y="416051"/>
                  </a:lnTo>
                  <a:lnTo>
                    <a:pt x="45084" y="416051"/>
                  </a:lnTo>
                  <a:lnTo>
                    <a:pt x="45171" y="392415"/>
                  </a:lnTo>
                  <a:lnTo>
                    <a:pt x="11049" y="333501"/>
                  </a:lnTo>
                  <a:lnTo>
                    <a:pt x="7112" y="332486"/>
                  </a:lnTo>
                  <a:close/>
                </a:path>
                <a:path w="103505" h="428625">
                  <a:moveTo>
                    <a:pt x="45171" y="392415"/>
                  </a:moveTo>
                  <a:lnTo>
                    <a:pt x="45084" y="416051"/>
                  </a:lnTo>
                  <a:lnTo>
                    <a:pt x="57784" y="416051"/>
                  </a:lnTo>
                  <a:lnTo>
                    <a:pt x="57796" y="412876"/>
                  </a:lnTo>
                  <a:lnTo>
                    <a:pt x="45974" y="412876"/>
                  </a:lnTo>
                  <a:lnTo>
                    <a:pt x="51537" y="403406"/>
                  </a:lnTo>
                  <a:lnTo>
                    <a:pt x="45171" y="392415"/>
                  </a:lnTo>
                  <a:close/>
                </a:path>
                <a:path w="103505" h="428625">
                  <a:moveTo>
                    <a:pt x="96393" y="332739"/>
                  </a:moveTo>
                  <a:lnTo>
                    <a:pt x="92456" y="333755"/>
                  </a:lnTo>
                  <a:lnTo>
                    <a:pt x="57870" y="392626"/>
                  </a:lnTo>
                  <a:lnTo>
                    <a:pt x="57784" y="416051"/>
                  </a:lnTo>
                  <a:lnTo>
                    <a:pt x="58844" y="416051"/>
                  </a:lnTo>
                  <a:lnTo>
                    <a:pt x="101727" y="343280"/>
                  </a:lnTo>
                  <a:lnTo>
                    <a:pt x="103505" y="340233"/>
                  </a:lnTo>
                  <a:lnTo>
                    <a:pt x="102489" y="336296"/>
                  </a:lnTo>
                  <a:lnTo>
                    <a:pt x="96393" y="332739"/>
                  </a:lnTo>
                  <a:close/>
                </a:path>
                <a:path w="103505" h="428625">
                  <a:moveTo>
                    <a:pt x="51537" y="403406"/>
                  </a:moveTo>
                  <a:lnTo>
                    <a:pt x="45974" y="412876"/>
                  </a:lnTo>
                  <a:lnTo>
                    <a:pt x="57023" y="412876"/>
                  </a:lnTo>
                  <a:lnTo>
                    <a:pt x="51537" y="403406"/>
                  </a:lnTo>
                  <a:close/>
                </a:path>
                <a:path w="103505" h="428625">
                  <a:moveTo>
                    <a:pt x="57870" y="392626"/>
                  </a:moveTo>
                  <a:lnTo>
                    <a:pt x="51537" y="403406"/>
                  </a:lnTo>
                  <a:lnTo>
                    <a:pt x="57023" y="412876"/>
                  </a:lnTo>
                  <a:lnTo>
                    <a:pt x="57796" y="412876"/>
                  </a:lnTo>
                  <a:lnTo>
                    <a:pt x="57870" y="392626"/>
                  </a:lnTo>
                  <a:close/>
                </a:path>
                <a:path w="103505" h="428625">
                  <a:moveTo>
                    <a:pt x="59309" y="0"/>
                  </a:moveTo>
                  <a:lnTo>
                    <a:pt x="46609" y="0"/>
                  </a:lnTo>
                  <a:lnTo>
                    <a:pt x="45391" y="332486"/>
                  </a:lnTo>
                  <a:lnTo>
                    <a:pt x="45293" y="392626"/>
                  </a:lnTo>
                  <a:lnTo>
                    <a:pt x="51537" y="403406"/>
                  </a:lnTo>
                  <a:lnTo>
                    <a:pt x="57870" y="392626"/>
                  </a:lnTo>
                  <a:lnTo>
                    <a:pt x="59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011" y="1667255"/>
              <a:ext cx="3104388" cy="28575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39439" y="1662683"/>
              <a:ext cx="3114040" cy="2867025"/>
            </a:xfrm>
            <a:custGeom>
              <a:avLst/>
              <a:gdLst/>
              <a:ahLst/>
              <a:cxnLst/>
              <a:rect l="l" t="t" r="r" b="b"/>
              <a:pathLst>
                <a:path w="3114040" h="2867025">
                  <a:moveTo>
                    <a:pt x="0" y="2866644"/>
                  </a:moveTo>
                  <a:lnTo>
                    <a:pt x="3113532" y="2866644"/>
                  </a:lnTo>
                  <a:lnTo>
                    <a:pt x="3113532" y="0"/>
                  </a:lnTo>
                  <a:lnTo>
                    <a:pt x="0" y="0"/>
                  </a:lnTo>
                  <a:lnTo>
                    <a:pt x="0" y="2866644"/>
                  </a:lnTo>
                  <a:close/>
                </a:path>
              </a:pathLst>
            </a:custGeom>
            <a:ln w="914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6756" y="3238500"/>
              <a:ext cx="3116579" cy="2857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82183" y="3233927"/>
              <a:ext cx="3126105" cy="2867025"/>
            </a:xfrm>
            <a:custGeom>
              <a:avLst/>
              <a:gdLst/>
              <a:ahLst/>
              <a:cxnLst/>
              <a:rect l="l" t="t" r="r" b="b"/>
              <a:pathLst>
                <a:path w="3126104" h="2867025">
                  <a:moveTo>
                    <a:pt x="0" y="2866644"/>
                  </a:moveTo>
                  <a:lnTo>
                    <a:pt x="3125723" y="2866644"/>
                  </a:lnTo>
                  <a:lnTo>
                    <a:pt x="3125723" y="0"/>
                  </a:lnTo>
                  <a:lnTo>
                    <a:pt x="0" y="0"/>
                  </a:lnTo>
                  <a:lnTo>
                    <a:pt x="0" y="28666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84276" y="3493008"/>
            <a:ext cx="1513840" cy="50292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810"/>
              </a:spcBef>
            </a:pPr>
            <a:r>
              <a:rPr sz="1800" spc="-215" dirty="0">
                <a:latin typeface="Microsoft Sans Serif"/>
                <a:cs typeface="Microsoft Sans Serif"/>
              </a:rPr>
              <a:t>Ed</a:t>
            </a:r>
            <a:r>
              <a:rPr sz="1800" spc="-45" dirty="0">
                <a:latin typeface="Microsoft Sans Serif"/>
                <a:cs typeface="Microsoft Sans Serif"/>
              </a:rPr>
              <a:t>g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</a:t>
            </a:r>
            <a:r>
              <a:rPr sz="1800" spc="-20" dirty="0">
                <a:latin typeface="Microsoft Sans Serif"/>
                <a:cs typeface="Microsoft Sans Serif"/>
              </a:rPr>
              <a:t>t</a:t>
            </a:r>
            <a:r>
              <a:rPr sz="1800" spc="-130" dirty="0">
                <a:latin typeface="Microsoft Sans Serif"/>
                <a:cs typeface="Microsoft Sans Serif"/>
              </a:rPr>
              <a:t>ec</a:t>
            </a:r>
            <a:r>
              <a:rPr sz="1800" spc="-6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3995928"/>
            <a:ext cx="103378" cy="21437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11123" y="4203191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590"/>
              </a:spcBef>
            </a:pPr>
            <a:r>
              <a:rPr sz="1800" spc="-155" dirty="0">
                <a:latin typeface="Microsoft Sans Serif"/>
                <a:cs typeface="Microsoft Sans Serif"/>
              </a:rPr>
              <a:t>Components</a:t>
            </a:r>
            <a:endParaRPr sz="1800">
              <a:latin typeface="Microsoft Sans Serif"/>
              <a:cs typeface="Microsoft Sans Serif"/>
            </a:endParaRPr>
          </a:p>
          <a:p>
            <a:pPr marL="377190">
              <a:lnSpc>
                <a:spcPct val="100000"/>
              </a:lnSpc>
              <a:spcBef>
                <a:spcPts val="5"/>
              </a:spcBef>
            </a:pPr>
            <a:r>
              <a:rPr sz="1800" spc="-75" dirty="0">
                <a:latin typeface="Microsoft Sans Serif"/>
                <a:cs typeface="Microsoft Sans Serif"/>
              </a:rPr>
              <a:t>extraction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458" y="4924044"/>
            <a:ext cx="103378" cy="21437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14" y="1543713"/>
            <a:ext cx="1327150" cy="922019"/>
          </a:xfrm>
          <a:custGeom>
            <a:avLst/>
            <a:gdLst/>
            <a:ahLst/>
            <a:cxnLst/>
            <a:rect l="l" t="t" r="r" b="b"/>
            <a:pathLst>
              <a:path w="1327150" h="922019">
                <a:moveTo>
                  <a:pt x="0" y="823544"/>
                </a:moveTo>
                <a:lnTo>
                  <a:pt x="121301" y="732877"/>
                </a:lnTo>
                <a:lnTo>
                  <a:pt x="242594" y="732877"/>
                </a:lnTo>
                <a:lnTo>
                  <a:pt x="242594" y="747984"/>
                </a:lnTo>
                <a:lnTo>
                  <a:pt x="310825" y="747984"/>
                </a:lnTo>
                <a:lnTo>
                  <a:pt x="310825" y="732877"/>
                </a:lnTo>
                <a:lnTo>
                  <a:pt x="379057" y="732877"/>
                </a:lnTo>
                <a:lnTo>
                  <a:pt x="379057" y="853766"/>
                </a:lnTo>
                <a:lnTo>
                  <a:pt x="424545" y="853766"/>
                </a:lnTo>
                <a:lnTo>
                  <a:pt x="462447" y="921764"/>
                </a:lnTo>
                <a:lnTo>
                  <a:pt x="826338" y="921764"/>
                </a:lnTo>
                <a:lnTo>
                  <a:pt x="864240" y="876432"/>
                </a:lnTo>
                <a:lnTo>
                  <a:pt x="1068935" y="876432"/>
                </a:lnTo>
                <a:lnTo>
                  <a:pt x="1076509" y="921764"/>
                </a:lnTo>
                <a:lnTo>
                  <a:pt x="1273618" y="921765"/>
                </a:lnTo>
                <a:lnTo>
                  <a:pt x="1288812" y="876432"/>
                </a:lnTo>
                <a:lnTo>
                  <a:pt x="1326680" y="876432"/>
                </a:lnTo>
                <a:lnTo>
                  <a:pt x="1326680" y="377778"/>
                </a:lnTo>
                <a:lnTo>
                  <a:pt x="1288812" y="309777"/>
                </a:lnTo>
                <a:lnTo>
                  <a:pt x="1038606" y="309777"/>
                </a:lnTo>
                <a:lnTo>
                  <a:pt x="940057" y="196442"/>
                </a:lnTo>
                <a:lnTo>
                  <a:pt x="891726" y="169055"/>
                </a:lnTo>
                <a:lnTo>
                  <a:pt x="826338" y="158668"/>
                </a:lnTo>
                <a:lnTo>
                  <a:pt x="470032" y="158668"/>
                </a:lnTo>
                <a:lnTo>
                  <a:pt x="447288" y="226669"/>
                </a:lnTo>
                <a:lnTo>
                  <a:pt x="363886" y="151108"/>
                </a:lnTo>
                <a:lnTo>
                  <a:pt x="384974" y="138360"/>
                </a:lnTo>
                <a:lnTo>
                  <a:pt x="401796" y="122778"/>
                </a:lnTo>
                <a:lnTo>
                  <a:pt x="412932" y="104360"/>
                </a:lnTo>
                <a:lnTo>
                  <a:pt x="416959" y="83108"/>
                </a:lnTo>
                <a:lnTo>
                  <a:pt x="414117" y="66227"/>
                </a:lnTo>
                <a:lnTo>
                  <a:pt x="391374" y="35301"/>
                </a:lnTo>
                <a:lnTo>
                  <a:pt x="349912" y="12751"/>
                </a:lnTo>
                <a:lnTo>
                  <a:pt x="309641" y="1417"/>
                </a:lnTo>
                <a:lnTo>
                  <a:pt x="151618" y="0"/>
                </a:lnTo>
                <a:lnTo>
                  <a:pt x="128997" y="1417"/>
                </a:lnTo>
                <a:lnTo>
                  <a:pt x="86590" y="12751"/>
                </a:lnTo>
                <a:lnTo>
                  <a:pt x="48328" y="35301"/>
                </a:lnTo>
                <a:lnTo>
                  <a:pt x="25585" y="66227"/>
                </a:lnTo>
                <a:lnTo>
                  <a:pt x="22742" y="83108"/>
                </a:lnTo>
                <a:lnTo>
                  <a:pt x="30020" y="115751"/>
                </a:lnTo>
                <a:lnTo>
                  <a:pt x="88243" y="159271"/>
                </a:lnTo>
                <a:lnTo>
                  <a:pt x="139189" y="170149"/>
                </a:lnTo>
                <a:lnTo>
                  <a:pt x="204691" y="173775"/>
                </a:lnTo>
                <a:lnTo>
                  <a:pt x="216178" y="173775"/>
                </a:lnTo>
                <a:lnTo>
                  <a:pt x="228377" y="173775"/>
                </a:lnTo>
                <a:lnTo>
                  <a:pt x="241998" y="173775"/>
                </a:lnTo>
                <a:lnTo>
                  <a:pt x="257752" y="173775"/>
                </a:lnTo>
                <a:lnTo>
                  <a:pt x="268891" y="169412"/>
                </a:lnTo>
                <a:lnTo>
                  <a:pt x="278606" y="167171"/>
                </a:lnTo>
                <a:lnTo>
                  <a:pt x="285476" y="166345"/>
                </a:lnTo>
                <a:lnTo>
                  <a:pt x="288081" y="166227"/>
                </a:lnTo>
                <a:lnTo>
                  <a:pt x="379057" y="302217"/>
                </a:lnTo>
                <a:lnTo>
                  <a:pt x="379057" y="430659"/>
                </a:lnTo>
                <a:lnTo>
                  <a:pt x="310825" y="430659"/>
                </a:lnTo>
                <a:lnTo>
                  <a:pt x="310825" y="415552"/>
                </a:lnTo>
                <a:lnTo>
                  <a:pt x="242594" y="415552"/>
                </a:lnTo>
                <a:lnTo>
                  <a:pt x="242594" y="430659"/>
                </a:lnTo>
                <a:lnTo>
                  <a:pt x="136459" y="430659"/>
                </a:lnTo>
                <a:lnTo>
                  <a:pt x="0" y="317336"/>
                </a:lnTo>
                <a:lnTo>
                  <a:pt x="0" y="823544"/>
                </a:lnTo>
              </a:path>
              <a:path w="1327150" h="922019">
                <a:moveTo>
                  <a:pt x="530679" y="309777"/>
                </a:moveTo>
                <a:lnTo>
                  <a:pt x="537783" y="268812"/>
                </a:lnTo>
                <a:lnTo>
                  <a:pt x="547734" y="237054"/>
                </a:lnTo>
                <a:lnTo>
                  <a:pt x="560529" y="215214"/>
                </a:lnTo>
                <a:lnTo>
                  <a:pt x="576167" y="204002"/>
                </a:lnTo>
                <a:lnTo>
                  <a:pt x="594524" y="204002"/>
                </a:lnTo>
                <a:lnTo>
                  <a:pt x="626386" y="204002"/>
                </a:lnTo>
                <a:lnTo>
                  <a:pt x="671044" y="204002"/>
                </a:lnTo>
                <a:lnTo>
                  <a:pt x="727789" y="204002"/>
                </a:lnTo>
                <a:lnTo>
                  <a:pt x="773508" y="204238"/>
                </a:lnTo>
                <a:lnTo>
                  <a:pt x="836528" y="210375"/>
                </a:lnTo>
                <a:lnTo>
                  <a:pt x="875026" y="229027"/>
                </a:lnTo>
                <a:lnTo>
                  <a:pt x="917431" y="274359"/>
                </a:lnTo>
                <a:lnTo>
                  <a:pt x="940057" y="309777"/>
                </a:lnTo>
                <a:lnTo>
                  <a:pt x="530679" y="309777"/>
                </a:lnTo>
              </a:path>
              <a:path w="1327150" h="922019">
                <a:moveTo>
                  <a:pt x="583740" y="793318"/>
                </a:moveTo>
                <a:lnTo>
                  <a:pt x="583740" y="392885"/>
                </a:lnTo>
                <a:lnTo>
                  <a:pt x="1152325" y="392885"/>
                </a:lnTo>
                <a:lnTo>
                  <a:pt x="1152325" y="793318"/>
                </a:lnTo>
                <a:lnTo>
                  <a:pt x="583740" y="793318"/>
                </a:lnTo>
              </a:path>
              <a:path w="1327150" h="922019">
                <a:moveTo>
                  <a:pt x="614069" y="763103"/>
                </a:moveTo>
                <a:lnTo>
                  <a:pt x="1137167" y="763103"/>
                </a:lnTo>
                <a:lnTo>
                  <a:pt x="1137167" y="415552"/>
                </a:lnTo>
                <a:lnTo>
                  <a:pt x="614069" y="415552"/>
                </a:lnTo>
                <a:lnTo>
                  <a:pt x="614069" y="763103"/>
                </a:lnTo>
              </a:path>
              <a:path w="1327150" h="922019">
                <a:moveTo>
                  <a:pt x="712618" y="551553"/>
                </a:moveTo>
                <a:lnTo>
                  <a:pt x="712618" y="468433"/>
                </a:lnTo>
                <a:lnTo>
                  <a:pt x="1046191" y="468433"/>
                </a:lnTo>
                <a:lnTo>
                  <a:pt x="1046191" y="551553"/>
                </a:lnTo>
                <a:lnTo>
                  <a:pt x="712618" y="551553"/>
                </a:lnTo>
              </a:path>
            </a:pathLst>
          </a:custGeom>
          <a:ln w="75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I</a:t>
            </a:r>
            <a:r>
              <a:rPr spc="-290" dirty="0"/>
              <a:t>m</a:t>
            </a:r>
            <a:r>
              <a:rPr spc="-35" dirty="0"/>
              <a:t>a</a:t>
            </a:r>
            <a:r>
              <a:rPr spc="-254" dirty="0"/>
              <a:t>ge</a:t>
            </a:r>
            <a:r>
              <a:rPr spc="-30" dirty="0"/>
              <a:t> </a:t>
            </a:r>
            <a:r>
              <a:rPr spc="-235" dirty="0"/>
              <a:t>pr</a:t>
            </a:r>
            <a:r>
              <a:rPr spc="-280" dirty="0"/>
              <a:t>o</a:t>
            </a:r>
            <a:r>
              <a:rPr spc="-305" dirty="0"/>
              <a:t>cessing</a:t>
            </a:r>
            <a:r>
              <a:rPr spc="-75" dirty="0"/>
              <a:t> </a:t>
            </a:r>
            <a:r>
              <a:rPr spc="-229" dirty="0"/>
              <a:t>st</a:t>
            </a:r>
            <a:r>
              <a:rPr spc="-235" dirty="0"/>
              <a:t>a</a:t>
            </a:r>
            <a:r>
              <a:rPr spc="-310" dirty="0"/>
              <a:t>ges</a:t>
            </a:r>
            <a:r>
              <a:rPr spc="-45" dirty="0"/>
              <a:t> </a:t>
            </a:r>
            <a:r>
              <a:rPr spc="-180" dirty="0"/>
              <a:t>–</a:t>
            </a:r>
            <a:r>
              <a:rPr spc="-45" dirty="0"/>
              <a:t> </a:t>
            </a:r>
            <a:r>
              <a:rPr spc="-254" dirty="0"/>
              <a:t>non</a:t>
            </a:r>
            <a:r>
              <a:rPr spc="-60" dirty="0"/>
              <a:t>-</a:t>
            </a:r>
            <a:r>
              <a:rPr spc="-265" dirty="0"/>
              <a:t>symb</a:t>
            </a:r>
            <a:r>
              <a:rPr spc="-240" dirty="0"/>
              <a:t>o</a:t>
            </a:r>
            <a:r>
              <a:rPr spc="-150" dirty="0"/>
              <a:t>lical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191" y="2926079"/>
            <a:ext cx="1369060" cy="360045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245"/>
              </a:spcBef>
            </a:pPr>
            <a:r>
              <a:rPr sz="1800" spc="-80" dirty="0">
                <a:latin typeface="Microsoft Sans Serif"/>
                <a:cs typeface="Microsoft Sans Serif"/>
              </a:rPr>
              <a:t>Filtering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5028" y="2500883"/>
            <a:ext cx="103505" cy="428625"/>
          </a:xfrm>
          <a:custGeom>
            <a:avLst/>
            <a:gdLst/>
            <a:ahLst/>
            <a:cxnLst/>
            <a:rect l="l" t="t" r="r" b="b"/>
            <a:pathLst>
              <a:path w="103505" h="428625">
                <a:moveTo>
                  <a:pt x="7112" y="332486"/>
                </a:moveTo>
                <a:lnTo>
                  <a:pt x="4190" y="334137"/>
                </a:lnTo>
                <a:lnTo>
                  <a:pt x="1143" y="335914"/>
                </a:lnTo>
                <a:lnTo>
                  <a:pt x="0" y="339851"/>
                </a:lnTo>
                <a:lnTo>
                  <a:pt x="51434" y="428625"/>
                </a:lnTo>
                <a:lnTo>
                  <a:pt x="58844" y="416051"/>
                </a:lnTo>
                <a:lnTo>
                  <a:pt x="45084" y="416051"/>
                </a:lnTo>
                <a:lnTo>
                  <a:pt x="45171" y="392415"/>
                </a:lnTo>
                <a:lnTo>
                  <a:pt x="11049" y="333501"/>
                </a:lnTo>
                <a:lnTo>
                  <a:pt x="7112" y="332486"/>
                </a:lnTo>
                <a:close/>
              </a:path>
              <a:path w="103505" h="428625">
                <a:moveTo>
                  <a:pt x="45171" y="392415"/>
                </a:moveTo>
                <a:lnTo>
                  <a:pt x="45084" y="416051"/>
                </a:lnTo>
                <a:lnTo>
                  <a:pt x="57784" y="416051"/>
                </a:lnTo>
                <a:lnTo>
                  <a:pt x="57796" y="412876"/>
                </a:lnTo>
                <a:lnTo>
                  <a:pt x="45974" y="412876"/>
                </a:lnTo>
                <a:lnTo>
                  <a:pt x="51537" y="403406"/>
                </a:lnTo>
                <a:lnTo>
                  <a:pt x="45171" y="392415"/>
                </a:lnTo>
                <a:close/>
              </a:path>
              <a:path w="103505" h="428625">
                <a:moveTo>
                  <a:pt x="96393" y="332739"/>
                </a:moveTo>
                <a:lnTo>
                  <a:pt x="92456" y="333755"/>
                </a:lnTo>
                <a:lnTo>
                  <a:pt x="57870" y="392626"/>
                </a:lnTo>
                <a:lnTo>
                  <a:pt x="57784" y="416051"/>
                </a:lnTo>
                <a:lnTo>
                  <a:pt x="58844" y="416051"/>
                </a:lnTo>
                <a:lnTo>
                  <a:pt x="101727" y="343280"/>
                </a:lnTo>
                <a:lnTo>
                  <a:pt x="103505" y="340232"/>
                </a:lnTo>
                <a:lnTo>
                  <a:pt x="102489" y="336295"/>
                </a:lnTo>
                <a:lnTo>
                  <a:pt x="96393" y="332739"/>
                </a:lnTo>
                <a:close/>
              </a:path>
              <a:path w="103505" h="428625">
                <a:moveTo>
                  <a:pt x="51537" y="403406"/>
                </a:moveTo>
                <a:lnTo>
                  <a:pt x="45974" y="412876"/>
                </a:lnTo>
                <a:lnTo>
                  <a:pt x="57023" y="412876"/>
                </a:lnTo>
                <a:lnTo>
                  <a:pt x="51537" y="403406"/>
                </a:lnTo>
                <a:close/>
              </a:path>
              <a:path w="103505" h="428625">
                <a:moveTo>
                  <a:pt x="57870" y="392626"/>
                </a:moveTo>
                <a:lnTo>
                  <a:pt x="51537" y="403406"/>
                </a:lnTo>
                <a:lnTo>
                  <a:pt x="57023" y="412876"/>
                </a:lnTo>
                <a:lnTo>
                  <a:pt x="57796" y="412876"/>
                </a:lnTo>
                <a:lnTo>
                  <a:pt x="57870" y="392626"/>
                </a:lnTo>
                <a:close/>
              </a:path>
              <a:path w="103505" h="428625">
                <a:moveTo>
                  <a:pt x="59309" y="0"/>
                </a:moveTo>
                <a:lnTo>
                  <a:pt x="46609" y="0"/>
                </a:lnTo>
                <a:lnTo>
                  <a:pt x="45391" y="332486"/>
                </a:lnTo>
                <a:lnTo>
                  <a:pt x="45293" y="392626"/>
                </a:lnTo>
                <a:lnTo>
                  <a:pt x="51537" y="403406"/>
                </a:lnTo>
                <a:lnTo>
                  <a:pt x="57870" y="392626"/>
                </a:lnTo>
                <a:lnTo>
                  <a:pt x="59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3285744"/>
            <a:ext cx="103378" cy="2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4276" y="3497579"/>
            <a:ext cx="1513840" cy="50292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810"/>
              </a:spcBef>
            </a:pPr>
            <a:r>
              <a:rPr sz="1800" spc="-150" dirty="0">
                <a:latin typeface="Microsoft Sans Serif"/>
                <a:cs typeface="Microsoft Sans Serif"/>
              </a:rPr>
              <a:t>Ed</a:t>
            </a:r>
            <a:r>
              <a:rPr sz="1800" spc="-170" dirty="0">
                <a:latin typeface="Microsoft Sans Serif"/>
                <a:cs typeface="Microsoft Sans Serif"/>
              </a:rPr>
              <a:t>g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detec</a:t>
            </a:r>
            <a:r>
              <a:rPr sz="1800" spc="-40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4000500"/>
            <a:ext cx="103378" cy="2143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1123" y="4207764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377190" marR="272415" indent="-99060">
              <a:lnSpc>
                <a:spcPct val="100000"/>
              </a:lnSpc>
              <a:spcBef>
                <a:spcPts val="595"/>
              </a:spcBef>
            </a:pP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60" dirty="0">
                <a:latin typeface="Microsoft Sans Serif"/>
                <a:cs typeface="Microsoft Sans Serif"/>
              </a:rPr>
              <a:t>one</a:t>
            </a:r>
            <a:r>
              <a:rPr sz="1800" spc="-155" dirty="0">
                <a:latin typeface="Microsoft Sans Serif"/>
                <a:cs typeface="Microsoft Sans Serif"/>
              </a:rPr>
              <a:t>n</a:t>
            </a:r>
            <a:r>
              <a:rPr sz="1800" spc="-135" dirty="0">
                <a:latin typeface="Microsoft Sans Serif"/>
                <a:cs typeface="Microsoft Sans Serif"/>
              </a:rPr>
              <a:t>ts  </a:t>
            </a:r>
            <a:r>
              <a:rPr sz="1800" spc="-75" dirty="0">
                <a:latin typeface="Microsoft Sans Serif"/>
                <a:cs typeface="Microsoft Sans Serif"/>
              </a:rPr>
              <a:t>extraction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458" y="4928615"/>
            <a:ext cx="103378" cy="2143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11123" y="5143500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800" spc="-140" dirty="0">
                <a:latin typeface="Microsoft Sans Serif"/>
                <a:cs typeface="Microsoft Sans Serif"/>
              </a:rPr>
              <a:t>Non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symbolical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05" dirty="0">
                <a:latin typeface="Microsoft Sans Serif"/>
                <a:cs typeface="Microsoft Sans Serif"/>
              </a:rPr>
              <a:t>model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76933" y="1357883"/>
            <a:ext cx="7543165" cy="5072380"/>
            <a:chOff x="1376933" y="1357883"/>
            <a:chExt cx="7543165" cy="507238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0883" y="1357883"/>
              <a:ext cx="3233927" cy="29291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5127" y="3572255"/>
              <a:ext cx="3704844" cy="28575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933" y="5858205"/>
              <a:ext cx="103378" cy="2143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508375" y="4380991"/>
            <a:ext cx="762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15" dirty="0">
                <a:latin typeface="Microsoft Sans Serif"/>
                <a:cs typeface="Microsoft Sans Serif"/>
              </a:rPr>
              <a:t>T</a:t>
            </a:r>
            <a:r>
              <a:rPr sz="1400" spc="-204" dirty="0">
                <a:latin typeface="Microsoft Sans Serif"/>
                <a:cs typeface="Microsoft Sans Serif"/>
              </a:rPr>
              <a:t>h</a:t>
            </a:r>
            <a:r>
              <a:rPr sz="1400" spc="-80" dirty="0">
                <a:latin typeface="Microsoft Sans Serif"/>
                <a:cs typeface="Microsoft Sans Serif"/>
              </a:rPr>
              <a:t>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90" dirty="0">
                <a:latin typeface="Microsoft Sans Serif"/>
                <a:cs typeface="Microsoft Sans Serif"/>
              </a:rPr>
              <a:t>im</a:t>
            </a:r>
            <a:r>
              <a:rPr sz="1400" spc="-85" dirty="0">
                <a:latin typeface="Microsoft Sans Serif"/>
                <a:cs typeface="Microsoft Sans Serif"/>
              </a:rPr>
              <a:t>a</a:t>
            </a:r>
            <a:r>
              <a:rPr sz="1400" spc="-25" dirty="0">
                <a:latin typeface="Microsoft Sans Serif"/>
                <a:cs typeface="Microsoft Sans Serif"/>
              </a:rPr>
              <a:t>g</a:t>
            </a:r>
            <a:r>
              <a:rPr sz="1400" spc="-80" dirty="0"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23508" y="6453327"/>
            <a:ext cx="99186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latin typeface="Microsoft Sans Serif"/>
                <a:cs typeface="Microsoft Sans Serif"/>
              </a:rPr>
              <a:t>I</a:t>
            </a:r>
            <a:r>
              <a:rPr sz="1400" spc="-120" dirty="0">
                <a:latin typeface="Microsoft Sans Serif"/>
                <a:cs typeface="Microsoft Sans Serif"/>
              </a:rPr>
              <a:t>co</a:t>
            </a:r>
            <a:r>
              <a:rPr sz="1400" spc="-85" dirty="0">
                <a:latin typeface="Microsoft Sans Serif"/>
                <a:cs typeface="Microsoft Sans Serif"/>
              </a:rPr>
              <a:t>nica</a:t>
            </a:r>
            <a:r>
              <a:rPr sz="1400" spc="-15" dirty="0">
                <a:latin typeface="Microsoft Sans Serif"/>
                <a:cs typeface="Microsoft Sans Serif"/>
              </a:rPr>
              <a:t>l </a:t>
            </a:r>
            <a:r>
              <a:rPr sz="1400" spc="-155" dirty="0">
                <a:latin typeface="Microsoft Sans Serif"/>
                <a:cs typeface="Microsoft Sans Serif"/>
              </a:rPr>
              <a:t>mo</a:t>
            </a:r>
            <a:r>
              <a:rPr sz="1400" spc="-5" dirty="0">
                <a:latin typeface="Microsoft Sans Serif"/>
                <a:cs typeface="Microsoft Sans Serif"/>
              </a:rPr>
              <a:t>d</a:t>
            </a:r>
            <a:r>
              <a:rPr sz="1400" spc="-80" dirty="0"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14" y="1539141"/>
            <a:ext cx="1327150" cy="922019"/>
          </a:xfrm>
          <a:custGeom>
            <a:avLst/>
            <a:gdLst/>
            <a:ahLst/>
            <a:cxnLst/>
            <a:rect l="l" t="t" r="r" b="b"/>
            <a:pathLst>
              <a:path w="1327150" h="922019">
                <a:moveTo>
                  <a:pt x="0" y="823544"/>
                </a:moveTo>
                <a:lnTo>
                  <a:pt x="121301" y="732877"/>
                </a:lnTo>
                <a:lnTo>
                  <a:pt x="242594" y="732877"/>
                </a:lnTo>
                <a:lnTo>
                  <a:pt x="242594" y="747984"/>
                </a:lnTo>
                <a:lnTo>
                  <a:pt x="310825" y="747984"/>
                </a:lnTo>
                <a:lnTo>
                  <a:pt x="310825" y="732877"/>
                </a:lnTo>
                <a:lnTo>
                  <a:pt x="379057" y="732877"/>
                </a:lnTo>
                <a:lnTo>
                  <a:pt x="379057" y="853766"/>
                </a:lnTo>
                <a:lnTo>
                  <a:pt x="424545" y="853766"/>
                </a:lnTo>
                <a:lnTo>
                  <a:pt x="462447" y="921764"/>
                </a:lnTo>
                <a:lnTo>
                  <a:pt x="826338" y="921764"/>
                </a:lnTo>
                <a:lnTo>
                  <a:pt x="864240" y="876432"/>
                </a:lnTo>
                <a:lnTo>
                  <a:pt x="1068935" y="876432"/>
                </a:lnTo>
                <a:lnTo>
                  <a:pt x="1076509" y="921764"/>
                </a:lnTo>
                <a:lnTo>
                  <a:pt x="1273618" y="921765"/>
                </a:lnTo>
                <a:lnTo>
                  <a:pt x="1288812" y="876432"/>
                </a:lnTo>
                <a:lnTo>
                  <a:pt x="1326680" y="876432"/>
                </a:lnTo>
                <a:lnTo>
                  <a:pt x="1326680" y="377778"/>
                </a:lnTo>
                <a:lnTo>
                  <a:pt x="1288812" y="309777"/>
                </a:lnTo>
                <a:lnTo>
                  <a:pt x="1038606" y="309777"/>
                </a:lnTo>
                <a:lnTo>
                  <a:pt x="940057" y="196442"/>
                </a:lnTo>
                <a:lnTo>
                  <a:pt x="891726" y="169055"/>
                </a:lnTo>
                <a:lnTo>
                  <a:pt x="826338" y="158668"/>
                </a:lnTo>
                <a:lnTo>
                  <a:pt x="470032" y="158668"/>
                </a:lnTo>
                <a:lnTo>
                  <a:pt x="447288" y="226669"/>
                </a:lnTo>
                <a:lnTo>
                  <a:pt x="363886" y="151108"/>
                </a:lnTo>
                <a:lnTo>
                  <a:pt x="384974" y="138360"/>
                </a:lnTo>
                <a:lnTo>
                  <a:pt x="401796" y="122778"/>
                </a:lnTo>
                <a:lnTo>
                  <a:pt x="412932" y="104360"/>
                </a:lnTo>
                <a:lnTo>
                  <a:pt x="416959" y="83108"/>
                </a:lnTo>
                <a:lnTo>
                  <a:pt x="414117" y="66227"/>
                </a:lnTo>
                <a:lnTo>
                  <a:pt x="391374" y="35301"/>
                </a:lnTo>
                <a:lnTo>
                  <a:pt x="349912" y="12751"/>
                </a:lnTo>
                <a:lnTo>
                  <a:pt x="309641" y="1417"/>
                </a:lnTo>
                <a:lnTo>
                  <a:pt x="151618" y="0"/>
                </a:lnTo>
                <a:lnTo>
                  <a:pt x="128997" y="1417"/>
                </a:lnTo>
                <a:lnTo>
                  <a:pt x="86590" y="12751"/>
                </a:lnTo>
                <a:lnTo>
                  <a:pt x="48328" y="35301"/>
                </a:lnTo>
                <a:lnTo>
                  <a:pt x="25585" y="66227"/>
                </a:lnTo>
                <a:lnTo>
                  <a:pt x="22742" y="83108"/>
                </a:lnTo>
                <a:lnTo>
                  <a:pt x="30020" y="115751"/>
                </a:lnTo>
                <a:lnTo>
                  <a:pt x="88243" y="159271"/>
                </a:lnTo>
                <a:lnTo>
                  <a:pt x="139189" y="170149"/>
                </a:lnTo>
                <a:lnTo>
                  <a:pt x="204691" y="173775"/>
                </a:lnTo>
                <a:lnTo>
                  <a:pt x="216178" y="173775"/>
                </a:lnTo>
                <a:lnTo>
                  <a:pt x="228377" y="173775"/>
                </a:lnTo>
                <a:lnTo>
                  <a:pt x="241998" y="173775"/>
                </a:lnTo>
                <a:lnTo>
                  <a:pt x="257752" y="173775"/>
                </a:lnTo>
                <a:lnTo>
                  <a:pt x="268891" y="169412"/>
                </a:lnTo>
                <a:lnTo>
                  <a:pt x="278606" y="167171"/>
                </a:lnTo>
                <a:lnTo>
                  <a:pt x="285476" y="166345"/>
                </a:lnTo>
                <a:lnTo>
                  <a:pt x="288081" y="166227"/>
                </a:lnTo>
                <a:lnTo>
                  <a:pt x="379057" y="302217"/>
                </a:lnTo>
                <a:lnTo>
                  <a:pt x="379057" y="430659"/>
                </a:lnTo>
                <a:lnTo>
                  <a:pt x="310825" y="430659"/>
                </a:lnTo>
                <a:lnTo>
                  <a:pt x="310825" y="415552"/>
                </a:lnTo>
                <a:lnTo>
                  <a:pt x="242594" y="415552"/>
                </a:lnTo>
                <a:lnTo>
                  <a:pt x="242594" y="430659"/>
                </a:lnTo>
                <a:lnTo>
                  <a:pt x="136459" y="430659"/>
                </a:lnTo>
                <a:lnTo>
                  <a:pt x="0" y="317336"/>
                </a:lnTo>
                <a:lnTo>
                  <a:pt x="0" y="823544"/>
                </a:lnTo>
              </a:path>
              <a:path w="1327150" h="922019">
                <a:moveTo>
                  <a:pt x="530679" y="309777"/>
                </a:moveTo>
                <a:lnTo>
                  <a:pt x="537783" y="268812"/>
                </a:lnTo>
                <a:lnTo>
                  <a:pt x="547734" y="237054"/>
                </a:lnTo>
                <a:lnTo>
                  <a:pt x="560529" y="215214"/>
                </a:lnTo>
                <a:lnTo>
                  <a:pt x="576167" y="204002"/>
                </a:lnTo>
                <a:lnTo>
                  <a:pt x="594524" y="204002"/>
                </a:lnTo>
                <a:lnTo>
                  <a:pt x="626386" y="204002"/>
                </a:lnTo>
                <a:lnTo>
                  <a:pt x="671044" y="204002"/>
                </a:lnTo>
                <a:lnTo>
                  <a:pt x="727789" y="204002"/>
                </a:lnTo>
                <a:lnTo>
                  <a:pt x="773508" y="204238"/>
                </a:lnTo>
                <a:lnTo>
                  <a:pt x="836528" y="210375"/>
                </a:lnTo>
                <a:lnTo>
                  <a:pt x="875026" y="229027"/>
                </a:lnTo>
                <a:lnTo>
                  <a:pt x="917431" y="274359"/>
                </a:lnTo>
                <a:lnTo>
                  <a:pt x="940057" y="309777"/>
                </a:lnTo>
                <a:lnTo>
                  <a:pt x="530679" y="309777"/>
                </a:lnTo>
              </a:path>
              <a:path w="1327150" h="922019">
                <a:moveTo>
                  <a:pt x="583740" y="793318"/>
                </a:moveTo>
                <a:lnTo>
                  <a:pt x="583740" y="392885"/>
                </a:lnTo>
                <a:lnTo>
                  <a:pt x="1152325" y="392885"/>
                </a:lnTo>
                <a:lnTo>
                  <a:pt x="1152325" y="793318"/>
                </a:lnTo>
                <a:lnTo>
                  <a:pt x="583740" y="793318"/>
                </a:lnTo>
              </a:path>
              <a:path w="1327150" h="922019">
                <a:moveTo>
                  <a:pt x="614069" y="763103"/>
                </a:moveTo>
                <a:lnTo>
                  <a:pt x="1137167" y="763103"/>
                </a:lnTo>
                <a:lnTo>
                  <a:pt x="1137167" y="415552"/>
                </a:lnTo>
                <a:lnTo>
                  <a:pt x="614069" y="415552"/>
                </a:lnTo>
                <a:lnTo>
                  <a:pt x="614069" y="763103"/>
                </a:lnTo>
              </a:path>
              <a:path w="1327150" h="922019">
                <a:moveTo>
                  <a:pt x="712618" y="551553"/>
                </a:moveTo>
                <a:lnTo>
                  <a:pt x="712618" y="468433"/>
                </a:lnTo>
                <a:lnTo>
                  <a:pt x="1046191" y="468433"/>
                </a:lnTo>
                <a:lnTo>
                  <a:pt x="1046191" y="551553"/>
                </a:lnTo>
                <a:lnTo>
                  <a:pt x="712618" y="551553"/>
                </a:lnTo>
              </a:path>
            </a:pathLst>
          </a:custGeom>
          <a:ln w="7568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68884"/>
            <a:ext cx="76104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Image</a:t>
            </a:r>
            <a:r>
              <a:rPr spc="-20" dirty="0"/>
              <a:t> </a:t>
            </a:r>
            <a:r>
              <a:rPr spc="-290" dirty="0"/>
              <a:t>processing</a:t>
            </a:r>
            <a:r>
              <a:rPr spc="-60" dirty="0"/>
              <a:t> </a:t>
            </a:r>
            <a:r>
              <a:rPr spc="-270" dirty="0"/>
              <a:t>stages</a:t>
            </a:r>
            <a:r>
              <a:rPr spc="-75" dirty="0"/>
              <a:t> </a:t>
            </a:r>
            <a:r>
              <a:rPr spc="-180" dirty="0"/>
              <a:t>–</a:t>
            </a:r>
            <a:r>
              <a:rPr spc="-35" dirty="0"/>
              <a:t> </a:t>
            </a:r>
            <a:r>
              <a:rPr spc="-210" dirty="0"/>
              <a:t>symbolical</a:t>
            </a:r>
            <a:r>
              <a:rPr spc="-35" dirty="0"/>
              <a:t> </a:t>
            </a:r>
            <a:r>
              <a:rPr spc="-225"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191" y="2921507"/>
            <a:ext cx="1369060" cy="360045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244"/>
              </a:spcBef>
            </a:pPr>
            <a:r>
              <a:rPr sz="1800" spc="-80" dirty="0">
                <a:latin typeface="Microsoft Sans Serif"/>
                <a:cs typeface="Microsoft Sans Serif"/>
              </a:rPr>
              <a:t>Filtering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3281171"/>
            <a:ext cx="103378" cy="2143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375028" y="1783079"/>
            <a:ext cx="7125970" cy="4860290"/>
            <a:chOff x="1375028" y="1783079"/>
            <a:chExt cx="7125970" cy="4860290"/>
          </a:xfrm>
        </p:grpSpPr>
        <p:sp>
          <p:nvSpPr>
            <p:cNvPr id="7" name="object 7"/>
            <p:cNvSpPr/>
            <p:nvPr/>
          </p:nvSpPr>
          <p:spPr>
            <a:xfrm>
              <a:off x="1375028" y="2496311"/>
              <a:ext cx="103505" cy="428625"/>
            </a:xfrm>
            <a:custGeom>
              <a:avLst/>
              <a:gdLst/>
              <a:ahLst/>
              <a:cxnLst/>
              <a:rect l="l" t="t" r="r" b="b"/>
              <a:pathLst>
                <a:path w="103505" h="428625">
                  <a:moveTo>
                    <a:pt x="7112" y="332486"/>
                  </a:moveTo>
                  <a:lnTo>
                    <a:pt x="4190" y="334137"/>
                  </a:lnTo>
                  <a:lnTo>
                    <a:pt x="1143" y="335914"/>
                  </a:lnTo>
                  <a:lnTo>
                    <a:pt x="0" y="339851"/>
                  </a:lnTo>
                  <a:lnTo>
                    <a:pt x="51434" y="428625"/>
                  </a:lnTo>
                  <a:lnTo>
                    <a:pt x="58844" y="416051"/>
                  </a:lnTo>
                  <a:lnTo>
                    <a:pt x="45084" y="416051"/>
                  </a:lnTo>
                  <a:lnTo>
                    <a:pt x="45171" y="392415"/>
                  </a:lnTo>
                  <a:lnTo>
                    <a:pt x="11049" y="333501"/>
                  </a:lnTo>
                  <a:lnTo>
                    <a:pt x="7112" y="332486"/>
                  </a:lnTo>
                  <a:close/>
                </a:path>
                <a:path w="103505" h="428625">
                  <a:moveTo>
                    <a:pt x="45171" y="392415"/>
                  </a:moveTo>
                  <a:lnTo>
                    <a:pt x="45084" y="416051"/>
                  </a:lnTo>
                  <a:lnTo>
                    <a:pt x="57784" y="416051"/>
                  </a:lnTo>
                  <a:lnTo>
                    <a:pt x="57796" y="412876"/>
                  </a:lnTo>
                  <a:lnTo>
                    <a:pt x="45974" y="412876"/>
                  </a:lnTo>
                  <a:lnTo>
                    <a:pt x="51537" y="403406"/>
                  </a:lnTo>
                  <a:lnTo>
                    <a:pt x="45171" y="392415"/>
                  </a:lnTo>
                  <a:close/>
                </a:path>
                <a:path w="103505" h="428625">
                  <a:moveTo>
                    <a:pt x="96393" y="332739"/>
                  </a:moveTo>
                  <a:lnTo>
                    <a:pt x="92456" y="333755"/>
                  </a:lnTo>
                  <a:lnTo>
                    <a:pt x="57870" y="392626"/>
                  </a:lnTo>
                  <a:lnTo>
                    <a:pt x="57784" y="416051"/>
                  </a:lnTo>
                  <a:lnTo>
                    <a:pt x="58844" y="416051"/>
                  </a:lnTo>
                  <a:lnTo>
                    <a:pt x="101727" y="343280"/>
                  </a:lnTo>
                  <a:lnTo>
                    <a:pt x="103505" y="340233"/>
                  </a:lnTo>
                  <a:lnTo>
                    <a:pt x="102489" y="336296"/>
                  </a:lnTo>
                  <a:lnTo>
                    <a:pt x="96393" y="332739"/>
                  </a:lnTo>
                  <a:close/>
                </a:path>
                <a:path w="103505" h="428625">
                  <a:moveTo>
                    <a:pt x="51537" y="403406"/>
                  </a:moveTo>
                  <a:lnTo>
                    <a:pt x="45974" y="412876"/>
                  </a:lnTo>
                  <a:lnTo>
                    <a:pt x="57023" y="412876"/>
                  </a:lnTo>
                  <a:lnTo>
                    <a:pt x="51537" y="403406"/>
                  </a:lnTo>
                  <a:close/>
                </a:path>
                <a:path w="103505" h="428625">
                  <a:moveTo>
                    <a:pt x="57870" y="392626"/>
                  </a:moveTo>
                  <a:lnTo>
                    <a:pt x="51537" y="403406"/>
                  </a:lnTo>
                  <a:lnTo>
                    <a:pt x="57023" y="412876"/>
                  </a:lnTo>
                  <a:lnTo>
                    <a:pt x="57796" y="412876"/>
                  </a:lnTo>
                  <a:lnTo>
                    <a:pt x="57870" y="392626"/>
                  </a:lnTo>
                  <a:close/>
                </a:path>
                <a:path w="103505" h="428625">
                  <a:moveTo>
                    <a:pt x="59309" y="0"/>
                  </a:moveTo>
                  <a:lnTo>
                    <a:pt x="46609" y="0"/>
                  </a:lnTo>
                  <a:lnTo>
                    <a:pt x="45391" y="332486"/>
                  </a:lnTo>
                  <a:lnTo>
                    <a:pt x="45293" y="392626"/>
                  </a:lnTo>
                  <a:lnTo>
                    <a:pt x="51537" y="403406"/>
                  </a:lnTo>
                  <a:lnTo>
                    <a:pt x="57870" y="392626"/>
                  </a:lnTo>
                  <a:lnTo>
                    <a:pt x="59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4243" y="1783079"/>
              <a:ext cx="5786628" cy="48600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4276" y="3493008"/>
            <a:ext cx="1513840" cy="50292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810"/>
              </a:spcBef>
            </a:pPr>
            <a:r>
              <a:rPr sz="1800" spc="-215" dirty="0">
                <a:latin typeface="Microsoft Sans Serif"/>
                <a:cs typeface="Microsoft Sans Serif"/>
              </a:rPr>
              <a:t>Ed</a:t>
            </a:r>
            <a:r>
              <a:rPr sz="1800" spc="-45" dirty="0">
                <a:latin typeface="Microsoft Sans Serif"/>
                <a:cs typeface="Microsoft Sans Serif"/>
              </a:rPr>
              <a:t>g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</a:t>
            </a:r>
            <a:r>
              <a:rPr sz="1800" spc="-20" dirty="0">
                <a:latin typeface="Microsoft Sans Serif"/>
                <a:cs typeface="Microsoft Sans Serif"/>
              </a:rPr>
              <a:t>t</a:t>
            </a:r>
            <a:r>
              <a:rPr sz="1800" spc="-130" dirty="0">
                <a:latin typeface="Microsoft Sans Serif"/>
                <a:cs typeface="Microsoft Sans Serif"/>
              </a:rPr>
              <a:t>ec</a:t>
            </a:r>
            <a:r>
              <a:rPr sz="1800" spc="-6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33" y="3995928"/>
            <a:ext cx="103378" cy="21437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11123" y="4203191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590"/>
              </a:spcBef>
            </a:pPr>
            <a:r>
              <a:rPr sz="1800" spc="-155" dirty="0">
                <a:latin typeface="Microsoft Sans Serif"/>
                <a:cs typeface="Microsoft Sans Serif"/>
              </a:rPr>
              <a:t>Components</a:t>
            </a:r>
            <a:endParaRPr sz="1800">
              <a:latin typeface="Microsoft Sans Serif"/>
              <a:cs typeface="Microsoft Sans Serif"/>
            </a:endParaRPr>
          </a:p>
          <a:p>
            <a:pPr marL="377190">
              <a:lnSpc>
                <a:spcPct val="100000"/>
              </a:lnSpc>
              <a:spcBef>
                <a:spcPts val="5"/>
              </a:spcBef>
            </a:pPr>
            <a:r>
              <a:rPr sz="1800" spc="-75" dirty="0">
                <a:latin typeface="Microsoft Sans Serif"/>
                <a:cs typeface="Microsoft Sans Serif"/>
              </a:rPr>
              <a:t>extraction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458" y="4924044"/>
            <a:ext cx="103378" cy="2143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11123" y="5138928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549275" marR="132080" indent="-410209">
              <a:lnSpc>
                <a:spcPct val="100000"/>
              </a:lnSpc>
              <a:spcBef>
                <a:spcPts val="590"/>
              </a:spcBef>
            </a:pPr>
            <a:r>
              <a:rPr sz="1800" spc="-140" dirty="0">
                <a:latin typeface="Microsoft Sans Serif"/>
                <a:cs typeface="Microsoft Sans Serif"/>
              </a:rPr>
              <a:t>Non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symbolic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05" dirty="0">
                <a:latin typeface="Microsoft Sans Serif"/>
                <a:cs typeface="Microsoft Sans Serif"/>
              </a:rPr>
              <a:t>model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6933" y="5853633"/>
            <a:ext cx="103378" cy="21438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11123" y="6060946"/>
            <a:ext cx="1658620" cy="721360"/>
          </a:xfrm>
          <a:prstGeom prst="rect">
            <a:avLst/>
          </a:prstGeom>
          <a:solidFill>
            <a:srgbClr val="93B6D2"/>
          </a:solidFill>
          <a:ln w="9144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800" spc="-100" dirty="0">
                <a:latin typeface="Microsoft Sans Serif"/>
                <a:cs typeface="Microsoft Sans Serif"/>
              </a:rPr>
              <a:t>Symbolical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latin typeface="Microsoft Sans Serif"/>
                <a:cs typeface="Microsoft Sans Serif"/>
              </a:rPr>
              <a:t>model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22555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84" dirty="0"/>
              <a:t>Su</a:t>
            </a:r>
            <a:r>
              <a:rPr sz="4400" spc="-655" dirty="0"/>
              <a:t>m</a:t>
            </a:r>
            <a:r>
              <a:rPr sz="4400" spc="-350" dirty="0"/>
              <a:t>ma</a:t>
            </a:r>
            <a:r>
              <a:rPr sz="4400" spc="-95" dirty="0"/>
              <a:t>r</a:t>
            </a:r>
            <a:r>
              <a:rPr sz="4400" spc="-110" dirty="0"/>
              <a:t>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35404"/>
            <a:ext cx="7562215" cy="49612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4687"/>
              <a:buFont typeface="Wingdings"/>
              <a:buChar char=""/>
              <a:tabLst>
                <a:tab pos="311785" algn="l"/>
              </a:tabLst>
            </a:pPr>
            <a:r>
              <a:rPr sz="3200" spc="-125" dirty="0">
                <a:latin typeface="Microsoft Sans Serif"/>
                <a:cs typeface="Microsoft Sans Serif"/>
              </a:rPr>
              <a:t>We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have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looked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at:</a:t>
            </a:r>
            <a:endParaRPr sz="32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2250" spc="-9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60" dirty="0">
                <a:latin typeface="Microsoft Sans Serif"/>
                <a:cs typeface="Microsoft Sans Serif"/>
              </a:rPr>
              <a:t>What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i</a:t>
            </a:r>
            <a:r>
              <a:rPr sz="3200" spc="-385" dirty="0">
                <a:latin typeface="Microsoft Sans Serif"/>
                <a:cs typeface="Microsoft Sans Serif"/>
              </a:rPr>
              <a:t>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a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digital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ima</a:t>
            </a:r>
            <a:r>
              <a:rPr sz="3200" spc="-215" dirty="0">
                <a:latin typeface="Microsoft Sans Serif"/>
                <a:cs typeface="Microsoft Sans Serif"/>
              </a:rPr>
              <a:t>g</a:t>
            </a:r>
            <a:r>
              <a:rPr sz="3200" spc="-365" dirty="0">
                <a:latin typeface="Microsoft Sans Serif"/>
                <a:cs typeface="Microsoft Sans Serif"/>
              </a:rPr>
              <a:t>e?</a:t>
            </a:r>
            <a:endParaRPr sz="32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2250" spc="-5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50" dirty="0">
                <a:latin typeface="Microsoft Sans Serif"/>
                <a:cs typeface="Microsoft Sans Serif"/>
              </a:rPr>
              <a:t>What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85" dirty="0">
                <a:latin typeface="Microsoft Sans Serif"/>
                <a:cs typeface="Microsoft Sans Serif"/>
              </a:rPr>
              <a:t>is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5" dirty="0">
                <a:latin typeface="Microsoft Sans Serif"/>
                <a:cs typeface="Microsoft Sans Serif"/>
              </a:rPr>
              <a:t>digital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image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65" dirty="0">
                <a:latin typeface="Microsoft Sans Serif"/>
                <a:cs typeface="Microsoft Sans Serif"/>
              </a:rPr>
              <a:t>processing?</a:t>
            </a:r>
            <a:endParaRPr sz="32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2250" spc="-14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145" dirty="0">
                <a:latin typeface="Microsoft Sans Serif"/>
                <a:cs typeface="Microsoft Sans Serif"/>
              </a:rPr>
              <a:t>History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digital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image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processing</a:t>
            </a:r>
            <a:endParaRPr sz="3200">
              <a:latin typeface="Microsoft Sans Serif"/>
              <a:cs typeface="Microsoft Sans Serif"/>
            </a:endParaRPr>
          </a:p>
          <a:p>
            <a:pPr marL="652780" marR="5080" indent="-274320">
              <a:lnSpc>
                <a:spcPct val="100000"/>
              </a:lnSpc>
              <a:spcBef>
                <a:spcPts val="600"/>
              </a:spcBef>
            </a:pPr>
            <a:r>
              <a:rPr sz="2250" spc="-13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130" dirty="0">
                <a:latin typeface="Microsoft Sans Serif"/>
                <a:cs typeface="Microsoft Sans Serif"/>
              </a:rPr>
              <a:t>State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2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the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5" dirty="0">
                <a:latin typeface="Microsoft Sans Serif"/>
                <a:cs typeface="Microsoft Sans Serif"/>
              </a:rPr>
              <a:t>art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95" dirty="0">
                <a:latin typeface="Microsoft Sans Serif"/>
                <a:cs typeface="Microsoft Sans Serif"/>
              </a:rPr>
              <a:t>examples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digital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image </a:t>
            </a:r>
            <a:r>
              <a:rPr sz="3200" spc="-165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processing</a:t>
            </a:r>
            <a:endParaRPr sz="32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2250" spc="-9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415" dirty="0">
                <a:latin typeface="Microsoft Sans Serif"/>
                <a:cs typeface="Microsoft Sans Serif"/>
              </a:rPr>
              <a:t>K</a:t>
            </a:r>
            <a:r>
              <a:rPr sz="3200" spc="-305" dirty="0">
                <a:latin typeface="Microsoft Sans Serif"/>
                <a:cs typeface="Microsoft Sans Serif"/>
              </a:rPr>
              <a:t>e</a:t>
            </a:r>
            <a:r>
              <a:rPr sz="3200" dirty="0">
                <a:latin typeface="Microsoft Sans Serif"/>
                <a:cs typeface="Microsoft Sans Serif"/>
              </a:rPr>
              <a:t>y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st</a:t>
            </a:r>
            <a:r>
              <a:rPr sz="3200" spc="-250" dirty="0">
                <a:latin typeface="Microsoft Sans Serif"/>
                <a:cs typeface="Microsoft Sans Serif"/>
              </a:rPr>
              <a:t>a</a:t>
            </a:r>
            <a:r>
              <a:rPr sz="3200" spc="-80" dirty="0">
                <a:latin typeface="Microsoft Sans Serif"/>
                <a:cs typeface="Microsoft Sans Serif"/>
              </a:rPr>
              <a:t>g</a:t>
            </a:r>
            <a:r>
              <a:rPr sz="3200" spc="-360" dirty="0">
                <a:latin typeface="Microsoft Sans Serif"/>
                <a:cs typeface="Microsoft Sans Serif"/>
              </a:rPr>
              <a:t>es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i</a:t>
            </a:r>
            <a:r>
              <a:rPr sz="3200" spc="-290" dirty="0">
                <a:latin typeface="Microsoft Sans Serif"/>
                <a:cs typeface="Microsoft Sans Serif"/>
              </a:rPr>
              <a:t>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digital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ima</a:t>
            </a:r>
            <a:r>
              <a:rPr sz="3200" spc="-215" dirty="0">
                <a:latin typeface="Microsoft Sans Serif"/>
                <a:cs typeface="Microsoft Sans Serif"/>
              </a:rPr>
              <a:t>g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</a:t>
            </a:r>
            <a:r>
              <a:rPr sz="3200" spc="-70" dirty="0">
                <a:latin typeface="Microsoft Sans Serif"/>
                <a:cs typeface="Microsoft Sans Serif"/>
              </a:rPr>
              <a:t>r</a:t>
            </a:r>
            <a:r>
              <a:rPr sz="3200" spc="-240" dirty="0">
                <a:latin typeface="Microsoft Sans Serif"/>
                <a:cs typeface="Microsoft Sans Serif"/>
              </a:rPr>
              <a:t>oce</a:t>
            </a:r>
            <a:r>
              <a:rPr sz="3200" spc="-300" dirty="0">
                <a:latin typeface="Microsoft Sans Serif"/>
                <a:cs typeface="Microsoft Sans Serif"/>
              </a:rPr>
              <a:t>ssing</a:t>
            </a:r>
            <a:endParaRPr sz="3200">
              <a:latin typeface="Microsoft Sans Serif"/>
              <a:cs typeface="Microsoft Sans Serif"/>
            </a:endParaRPr>
          </a:p>
          <a:p>
            <a:pPr marL="12700" marR="918844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43535" algn="l"/>
              </a:tabLst>
            </a:pPr>
            <a:r>
              <a:rPr sz="3200" spc="-200" dirty="0">
                <a:latin typeface="Microsoft Sans Serif"/>
                <a:cs typeface="Microsoft Sans Serif"/>
              </a:rPr>
              <a:t>N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xt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time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40" dirty="0">
                <a:latin typeface="Microsoft Sans Serif"/>
                <a:cs typeface="Microsoft Sans Serif"/>
              </a:rPr>
              <a:t>w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wi</a:t>
            </a:r>
            <a:r>
              <a:rPr sz="3200" spc="-35" dirty="0">
                <a:latin typeface="Microsoft Sans Serif"/>
                <a:cs typeface="Microsoft Sans Serif"/>
              </a:rPr>
              <a:t>l</a:t>
            </a:r>
            <a:r>
              <a:rPr sz="3200" spc="-30" dirty="0">
                <a:latin typeface="Microsoft Sans Serif"/>
                <a:cs typeface="Microsoft Sans Serif"/>
              </a:rPr>
              <a:t>l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sta</a:t>
            </a:r>
            <a:r>
              <a:rPr sz="3200" spc="-65" dirty="0">
                <a:latin typeface="Microsoft Sans Serif"/>
                <a:cs typeface="Microsoft Sans Serif"/>
              </a:rPr>
              <a:t>r</a:t>
            </a:r>
            <a:r>
              <a:rPr sz="3200" spc="-25" dirty="0">
                <a:latin typeface="Microsoft Sans Serif"/>
                <a:cs typeface="Microsoft Sans Serif"/>
              </a:rPr>
              <a:t>t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t</a:t>
            </a:r>
            <a:r>
              <a:rPr sz="3200" spc="-180" dirty="0">
                <a:latin typeface="Microsoft Sans Serif"/>
                <a:cs typeface="Microsoft Sans Serif"/>
              </a:rPr>
              <a:t>o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340" dirty="0">
                <a:latin typeface="Microsoft Sans Serif"/>
                <a:cs typeface="Microsoft Sans Serif"/>
              </a:rPr>
              <a:t>s</a:t>
            </a:r>
            <a:r>
              <a:rPr sz="3200" spc="-370" dirty="0">
                <a:latin typeface="Microsoft Sans Serif"/>
                <a:cs typeface="Microsoft Sans Serif"/>
              </a:rPr>
              <a:t>e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80" dirty="0">
                <a:latin typeface="Microsoft Sans Serif"/>
                <a:cs typeface="Microsoft Sans Serif"/>
              </a:rPr>
              <a:t>h</a:t>
            </a:r>
            <a:r>
              <a:rPr sz="3200" spc="-370" dirty="0">
                <a:latin typeface="Microsoft Sans Serif"/>
                <a:cs typeface="Microsoft Sans Serif"/>
              </a:rPr>
              <a:t>o</a:t>
            </a:r>
            <a:r>
              <a:rPr sz="3200" spc="-175" dirty="0">
                <a:latin typeface="Microsoft Sans Serif"/>
                <a:cs typeface="Microsoft Sans Serif"/>
              </a:rPr>
              <a:t>w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it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a</a:t>
            </a:r>
            <a:r>
              <a:rPr sz="3200" spc="-35" dirty="0">
                <a:latin typeface="Microsoft Sans Serif"/>
                <a:cs typeface="Microsoft Sans Serif"/>
              </a:rPr>
              <a:t>ll  </a:t>
            </a:r>
            <a:r>
              <a:rPr sz="3200" spc="50" dirty="0">
                <a:latin typeface="Microsoft Sans Serif"/>
                <a:cs typeface="Microsoft Sans Serif"/>
              </a:rPr>
              <a:t>works…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09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24736"/>
            <a:ext cx="5928995" cy="108648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85" dirty="0">
                <a:latin typeface="Microsoft Sans Serif"/>
                <a:cs typeface="Microsoft Sans Serif"/>
              </a:rPr>
              <a:t>Spatial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discretization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75" dirty="0">
                <a:latin typeface="Microsoft Sans Serif"/>
                <a:cs typeface="Microsoft Sans Serif"/>
              </a:rPr>
              <a:t>by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10" dirty="0">
                <a:latin typeface="Microsoft Sans Serif"/>
                <a:cs typeface="Microsoft Sans Serif"/>
              </a:rPr>
              <a:t>grids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80" dirty="0">
                <a:latin typeface="Microsoft Sans Serif"/>
                <a:cs typeface="Microsoft Sans Serif"/>
              </a:rPr>
              <a:t>Intensity</a:t>
            </a:r>
            <a:r>
              <a:rPr sz="2900" spc="35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discretization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75" dirty="0">
                <a:latin typeface="Microsoft Sans Serif"/>
                <a:cs typeface="Microsoft Sans Serif"/>
              </a:rPr>
              <a:t>by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quantization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2895600"/>
            <a:ext cx="4572000" cy="314248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752600"/>
            <a:ext cx="4933188" cy="2971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961" y="4956505"/>
            <a:ext cx="3917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40" dirty="0">
                <a:solidFill>
                  <a:srgbClr val="001F5F"/>
                </a:solidFill>
                <a:latin typeface="Cambria"/>
                <a:cs typeface="Cambria"/>
              </a:rPr>
              <a:t>Any</a:t>
            </a:r>
            <a:r>
              <a:rPr sz="4800" i="1" spc="10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800" i="1" spc="-360" dirty="0">
                <a:solidFill>
                  <a:srgbClr val="001F5F"/>
                </a:solidFill>
                <a:latin typeface="Cambria"/>
                <a:cs typeface="Cambria"/>
              </a:rPr>
              <a:t>Questions</a:t>
            </a:r>
            <a:r>
              <a:rPr sz="4800" i="1" spc="114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800" i="1" spc="-5" dirty="0">
                <a:solidFill>
                  <a:srgbClr val="001F5F"/>
                </a:solidFill>
                <a:latin typeface="Cambria"/>
                <a:cs typeface="Cambria"/>
              </a:rPr>
              <a:t>?</a:t>
            </a:r>
            <a:endParaRPr sz="4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09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12140" y="5258499"/>
            <a:ext cx="7764145" cy="10871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80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85" dirty="0">
                <a:latin typeface="Microsoft Sans Serif"/>
                <a:cs typeface="Microsoft Sans Serif"/>
              </a:rPr>
              <a:t>Image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215" dirty="0">
                <a:latin typeface="Microsoft Sans Serif"/>
                <a:cs typeface="Microsoft Sans Serif"/>
              </a:rPr>
              <a:t>Size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70" dirty="0">
                <a:latin typeface="Microsoft Sans Serif"/>
                <a:cs typeface="Microsoft Sans Serif"/>
              </a:rPr>
              <a:t>: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30" dirty="0">
                <a:latin typeface="Microsoft Sans Serif"/>
                <a:cs typeface="Microsoft Sans Serif"/>
              </a:rPr>
              <a:t>256x256,</a:t>
            </a:r>
            <a:r>
              <a:rPr sz="2900" spc="-10" dirty="0">
                <a:latin typeface="Microsoft Sans Serif"/>
                <a:cs typeface="Microsoft Sans Serif"/>
              </a:rPr>
              <a:t> </a:t>
            </a:r>
            <a:r>
              <a:rPr sz="2900" spc="-30" dirty="0">
                <a:latin typeface="Microsoft Sans Serif"/>
                <a:cs typeface="Microsoft Sans Serif"/>
              </a:rPr>
              <a:t>512x512,</a:t>
            </a:r>
            <a:r>
              <a:rPr sz="2900" spc="-10" dirty="0">
                <a:latin typeface="Microsoft Sans Serif"/>
                <a:cs typeface="Microsoft Sans Serif"/>
              </a:rPr>
              <a:t> 1024x1024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170" dirty="0">
                <a:latin typeface="Microsoft Sans Serif"/>
                <a:cs typeface="Microsoft Sans Serif"/>
              </a:rPr>
              <a:t>etc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30" dirty="0">
                <a:latin typeface="Microsoft Sans Serif"/>
                <a:cs typeface="Microsoft Sans Serif"/>
              </a:rPr>
              <a:t>Quantization: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8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35" dirty="0">
                <a:latin typeface="Microsoft Sans Serif"/>
                <a:cs typeface="Microsoft Sans Serif"/>
              </a:rPr>
              <a:t>bits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1676400"/>
            <a:ext cx="5943600" cy="32628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09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2286000"/>
            <a:ext cx="6400800" cy="35463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5677" y="2284476"/>
            <a:ext cx="3571875" cy="4157979"/>
            <a:chOff x="1995677" y="2284476"/>
            <a:chExt cx="3571875" cy="41579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599" y="2299716"/>
              <a:ext cx="3429000" cy="41422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48000" y="42702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95677" y="4335780"/>
              <a:ext cx="1059815" cy="581660"/>
            </a:xfrm>
            <a:custGeom>
              <a:avLst/>
              <a:gdLst/>
              <a:ahLst/>
              <a:cxnLst/>
              <a:rect l="l" t="t" r="r" b="b"/>
              <a:pathLst>
                <a:path w="1059814" h="581660">
                  <a:moveTo>
                    <a:pt x="1046861" y="0"/>
                  </a:moveTo>
                  <a:lnTo>
                    <a:pt x="1024128" y="12319"/>
                  </a:lnTo>
                  <a:lnTo>
                    <a:pt x="1036447" y="35179"/>
                  </a:lnTo>
                  <a:lnTo>
                    <a:pt x="1059307" y="22860"/>
                  </a:lnTo>
                  <a:lnTo>
                    <a:pt x="1046861" y="0"/>
                  </a:lnTo>
                  <a:close/>
                </a:path>
                <a:path w="1059814" h="581660">
                  <a:moveTo>
                    <a:pt x="1001395" y="24638"/>
                  </a:moveTo>
                  <a:lnTo>
                    <a:pt x="978535" y="37084"/>
                  </a:lnTo>
                  <a:lnTo>
                    <a:pt x="990854" y="59817"/>
                  </a:lnTo>
                  <a:lnTo>
                    <a:pt x="1013714" y="47498"/>
                  </a:lnTo>
                  <a:lnTo>
                    <a:pt x="1001395" y="24638"/>
                  </a:lnTo>
                  <a:close/>
                </a:path>
                <a:path w="1059814" h="581660">
                  <a:moveTo>
                    <a:pt x="955802" y="49403"/>
                  </a:moveTo>
                  <a:lnTo>
                    <a:pt x="932942" y="61722"/>
                  </a:lnTo>
                  <a:lnTo>
                    <a:pt x="945388" y="84455"/>
                  </a:lnTo>
                  <a:lnTo>
                    <a:pt x="968121" y="72136"/>
                  </a:lnTo>
                  <a:lnTo>
                    <a:pt x="955802" y="49403"/>
                  </a:lnTo>
                  <a:close/>
                </a:path>
                <a:path w="1059814" h="581660">
                  <a:moveTo>
                    <a:pt x="910209" y="74041"/>
                  </a:moveTo>
                  <a:lnTo>
                    <a:pt x="887476" y="86360"/>
                  </a:lnTo>
                  <a:lnTo>
                    <a:pt x="899795" y="109093"/>
                  </a:lnTo>
                  <a:lnTo>
                    <a:pt x="922528" y="96774"/>
                  </a:lnTo>
                  <a:lnTo>
                    <a:pt x="910209" y="74041"/>
                  </a:lnTo>
                  <a:close/>
                </a:path>
                <a:path w="1059814" h="581660">
                  <a:moveTo>
                    <a:pt x="864616" y="98679"/>
                  </a:moveTo>
                  <a:lnTo>
                    <a:pt x="841883" y="110998"/>
                  </a:lnTo>
                  <a:lnTo>
                    <a:pt x="854202" y="133858"/>
                  </a:lnTo>
                  <a:lnTo>
                    <a:pt x="876935" y="121539"/>
                  </a:lnTo>
                  <a:lnTo>
                    <a:pt x="864616" y="98679"/>
                  </a:lnTo>
                  <a:close/>
                </a:path>
                <a:path w="1059814" h="581660">
                  <a:moveTo>
                    <a:pt x="819023" y="123317"/>
                  </a:moveTo>
                  <a:lnTo>
                    <a:pt x="796290" y="135636"/>
                  </a:lnTo>
                  <a:lnTo>
                    <a:pt x="808609" y="158496"/>
                  </a:lnTo>
                  <a:lnTo>
                    <a:pt x="831342" y="146177"/>
                  </a:lnTo>
                  <a:lnTo>
                    <a:pt x="819023" y="123317"/>
                  </a:lnTo>
                  <a:close/>
                </a:path>
                <a:path w="1059814" h="581660">
                  <a:moveTo>
                    <a:pt x="773557" y="148082"/>
                  </a:moveTo>
                  <a:lnTo>
                    <a:pt x="750697" y="160401"/>
                  </a:lnTo>
                  <a:lnTo>
                    <a:pt x="763016" y="183134"/>
                  </a:lnTo>
                  <a:lnTo>
                    <a:pt x="785876" y="170815"/>
                  </a:lnTo>
                  <a:lnTo>
                    <a:pt x="773557" y="148082"/>
                  </a:lnTo>
                  <a:close/>
                </a:path>
                <a:path w="1059814" h="581660">
                  <a:moveTo>
                    <a:pt x="727964" y="172720"/>
                  </a:moveTo>
                  <a:lnTo>
                    <a:pt x="705104" y="185039"/>
                  </a:lnTo>
                  <a:lnTo>
                    <a:pt x="717423" y="207772"/>
                  </a:lnTo>
                  <a:lnTo>
                    <a:pt x="740283" y="195453"/>
                  </a:lnTo>
                  <a:lnTo>
                    <a:pt x="727964" y="172720"/>
                  </a:lnTo>
                  <a:close/>
                </a:path>
                <a:path w="1059814" h="581660">
                  <a:moveTo>
                    <a:pt x="682371" y="197358"/>
                  </a:moveTo>
                  <a:lnTo>
                    <a:pt x="659638" y="209677"/>
                  </a:lnTo>
                  <a:lnTo>
                    <a:pt x="671957" y="232410"/>
                  </a:lnTo>
                  <a:lnTo>
                    <a:pt x="694690" y="220091"/>
                  </a:lnTo>
                  <a:lnTo>
                    <a:pt x="682371" y="197358"/>
                  </a:lnTo>
                  <a:close/>
                </a:path>
                <a:path w="1059814" h="581660">
                  <a:moveTo>
                    <a:pt x="636778" y="221996"/>
                  </a:moveTo>
                  <a:lnTo>
                    <a:pt x="614045" y="234315"/>
                  </a:lnTo>
                  <a:lnTo>
                    <a:pt x="626364" y="257175"/>
                  </a:lnTo>
                  <a:lnTo>
                    <a:pt x="649097" y="244856"/>
                  </a:lnTo>
                  <a:lnTo>
                    <a:pt x="636778" y="221996"/>
                  </a:lnTo>
                  <a:close/>
                </a:path>
                <a:path w="1059814" h="581660">
                  <a:moveTo>
                    <a:pt x="591185" y="246634"/>
                  </a:moveTo>
                  <a:lnTo>
                    <a:pt x="568452" y="258953"/>
                  </a:lnTo>
                  <a:lnTo>
                    <a:pt x="580771" y="281813"/>
                  </a:lnTo>
                  <a:lnTo>
                    <a:pt x="603504" y="269494"/>
                  </a:lnTo>
                  <a:lnTo>
                    <a:pt x="591185" y="246634"/>
                  </a:lnTo>
                  <a:close/>
                </a:path>
                <a:path w="1059814" h="581660">
                  <a:moveTo>
                    <a:pt x="545592" y="271399"/>
                  </a:moveTo>
                  <a:lnTo>
                    <a:pt x="522859" y="283718"/>
                  </a:lnTo>
                  <a:lnTo>
                    <a:pt x="535178" y="306451"/>
                  </a:lnTo>
                  <a:lnTo>
                    <a:pt x="558038" y="294132"/>
                  </a:lnTo>
                  <a:lnTo>
                    <a:pt x="545592" y="271399"/>
                  </a:lnTo>
                  <a:close/>
                </a:path>
                <a:path w="1059814" h="581660">
                  <a:moveTo>
                    <a:pt x="500126" y="296037"/>
                  </a:moveTo>
                  <a:lnTo>
                    <a:pt x="477266" y="308356"/>
                  </a:lnTo>
                  <a:lnTo>
                    <a:pt x="489585" y="331089"/>
                  </a:lnTo>
                  <a:lnTo>
                    <a:pt x="512445" y="318770"/>
                  </a:lnTo>
                  <a:lnTo>
                    <a:pt x="500126" y="296037"/>
                  </a:lnTo>
                  <a:close/>
                </a:path>
                <a:path w="1059814" h="581660">
                  <a:moveTo>
                    <a:pt x="454533" y="320675"/>
                  </a:moveTo>
                  <a:lnTo>
                    <a:pt x="431673" y="332994"/>
                  </a:lnTo>
                  <a:lnTo>
                    <a:pt x="444119" y="355727"/>
                  </a:lnTo>
                  <a:lnTo>
                    <a:pt x="466852" y="343408"/>
                  </a:lnTo>
                  <a:lnTo>
                    <a:pt x="454533" y="320675"/>
                  </a:lnTo>
                  <a:close/>
                </a:path>
                <a:path w="1059814" h="581660">
                  <a:moveTo>
                    <a:pt x="408940" y="345313"/>
                  </a:moveTo>
                  <a:lnTo>
                    <a:pt x="386207" y="357632"/>
                  </a:lnTo>
                  <a:lnTo>
                    <a:pt x="398526" y="380492"/>
                  </a:lnTo>
                  <a:lnTo>
                    <a:pt x="421259" y="368173"/>
                  </a:lnTo>
                  <a:lnTo>
                    <a:pt x="408940" y="345313"/>
                  </a:lnTo>
                  <a:close/>
                </a:path>
                <a:path w="1059814" h="581660">
                  <a:moveTo>
                    <a:pt x="363347" y="369951"/>
                  </a:moveTo>
                  <a:lnTo>
                    <a:pt x="340614" y="382270"/>
                  </a:lnTo>
                  <a:lnTo>
                    <a:pt x="352933" y="405130"/>
                  </a:lnTo>
                  <a:lnTo>
                    <a:pt x="375666" y="392811"/>
                  </a:lnTo>
                  <a:lnTo>
                    <a:pt x="363347" y="369951"/>
                  </a:lnTo>
                  <a:close/>
                </a:path>
                <a:path w="1059814" h="581660">
                  <a:moveTo>
                    <a:pt x="317754" y="394716"/>
                  </a:moveTo>
                  <a:lnTo>
                    <a:pt x="295021" y="407035"/>
                  </a:lnTo>
                  <a:lnTo>
                    <a:pt x="307340" y="429768"/>
                  </a:lnTo>
                  <a:lnTo>
                    <a:pt x="330200" y="417449"/>
                  </a:lnTo>
                  <a:lnTo>
                    <a:pt x="317754" y="394716"/>
                  </a:lnTo>
                  <a:close/>
                </a:path>
                <a:path w="1059814" h="581660">
                  <a:moveTo>
                    <a:pt x="272288" y="419354"/>
                  </a:moveTo>
                  <a:lnTo>
                    <a:pt x="249428" y="431673"/>
                  </a:lnTo>
                  <a:lnTo>
                    <a:pt x="261747" y="454406"/>
                  </a:lnTo>
                  <a:lnTo>
                    <a:pt x="284607" y="442087"/>
                  </a:lnTo>
                  <a:lnTo>
                    <a:pt x="272288" y="419354"/>
                  </a:lnTo>
                  <a:close/>
                </a:path>
                <a:path w="1059814" h="581660">
                  <a:moveTo>
                    <a:pt x="226695" y="443992"/>
                  </a:moveTo>
                  <a:lnTo>
                    <a:pt x="203835" y="456311"/>
                  </a:lnTo>
                  <a:lnTo>
                    <a:pt x="216154" y="479044"/>
                  </a:lnTo>
                  <a:lnTo>
                    <a:pt x="239014" y="466725"/>
                  </a:lnTo>
                  <a:lnTo>
                    <a:pt x="226695" y="443992"/>
                  </a:lnTo>
                  <a:close/>
                </a:path>
                <a:path w="1059814" h="581660">
                  <a:moveTo>
                    <a:pt x="181102" y="468630"/>
                  </a:moveTo>
                  <a:lnTo>
                    <a:pt x="158369" y="480949"/>
                  </a:lnTo>
                  <a:lnTo>
                    <a:pt x="170688" y="503809"/>
                  </a:lnTo>
                  <a:lnTo>
                    <a:pt x="193421" y="491490"/>
                  </a:lnTo>
                  <a:lnTo>
                    <a:pt x="181102" y="468630"/>
                  </a:lnTo>
                  <a:close/>
                </a:path>
                <a:path w="1059814" h="581660">
                  <a:moveTo>
                    <a:pt x="135509" y="493268"/>
                  </a:moveTo>
                  <a:lnTo>
                    <a:pt x="112776" y="505714"/>
                  </a:lnTo>
                  <a:lnTo>
                    <a:pt x="125095" y="528447"/>
                  </a:lnTo>
                  <a:lnTo>
                    <a:pt x="147828" y="516128"/>
                  </a:lnTo>
                  <a:lnTo>
                    <a:pt x="135509" y="493268"/>
                  </a:lnTo>
                  <a:close/>
                </a:path>
                <a:path w="1059814" h="581660">
                  <a:moveTo>
                    <a:pt x="49911" y="510286"/>
                  </a:moveTo>
                  <a:lnTo>
                    <a:pt x="0" y="581406"/>
                  </a:lnTo>
                  <a:lnTo>
                    <a:pt x="86868" y="578612"/>
                  </a:lnTo>
                  <a:lnTo>
                    <a:pt x="49911" y="510286"/>
                  </a:lnTo>
                  <a:close/>
                </a:path>
                <a:path w="1059814" h="581660">
                  <a:moveTo>
                    <a:pt x="89916" y="518033"/>
                  </a:moveTo>
                  <a:lnTo>
                    <a:pt x="67183" y="530352"/>
                  </a:lnTo>
                  <a:lnTo>
                    <a:pt x="79502" y="553085"/>
                  </a:lnTo>
                  <a:lnTo>
                    <a:pt x="102235" y="540766"/>
                  </a:lnTo>
                  <a:lnTo>
                    <a:pt x="89916" y="51803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3599" y="2289048"/>
              <a:ext cx="3429000" cy="4148454"/>
            </a:xfrm>
            <a:custGeom>
              <a:avLst/>
              <a:gdLst/>
              <a:ahLst/>
              <a:cxnLst/>
              <a:rect l="l" t="t" r="r" b="b"/>
              <a:pathLst>
                <a:path w="3429000" h="4148454">
                  <a:moveTo>
                    <a:pt x="0" y="45720"/>
                  </a:moveTo>
                  <a:lnTo>
                    <a:pt x="45719" y="45720"/>
                  </a:lnTo>
                  <a:lnTo>
                    <a:pt x="45719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  <a:path w="3429000" h="4148454">
                  <a:moveTo>
                    <a:pt x="3383279" y="4148328"/>
                  </a:moveTo>
                  <a:lnTo>
                    <a:pt x="3429000" y="4148328"/>
                  </a:lnTo>
                  <a:lnTo>
                    <a:pt x="3429000" y="4102608"/>
                  </a:lnTo>
                  <a:lnTo>
                    <a:pt x="3383279" y="4102608"/>
                  </a:lnTo>
                  <a:lnTo>
                    <a:pt x="3383279" y="4148328"/>
                  </a:lnTo>
                  <a:close/>
                </a:path>
              </a:pathLst>
            </a:custGeom>
            <a:ln w="91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2192" y="2270886"/>
            <a:ext cx="10299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20" dirty="0">
                <a:latin typeface="Arial"/>
                <a:cs typeface="Arial"/>
              </a:rPr>
              <a:t>f</a:t>
            </a:r>
            <a:r>
              <a:rPr sz="1600" b="1" i="1" spc="-30" dirty="0">
                <a:latin typeface="Arial"/>
                <a:cs typeface="Arial"/>
              </a:rPr>
              <a:t>(</a:t>
            </a:r>
            <a:r>
              <a:rPr sz="1600" b="1" i="1" spc="-45" dirty="0">
                <a:latin typeface="Arial"/>
                <a:cs typeface="Arial"/>
              </a:rPr>
              <a:t>1</a:t>
            </a:r>
            <a:r>
              <a:rPr sz="1600" b="1" i="1" spc="-55" dirty="0">
                <a:latin typeface="Arial"/>
                <a:cs typeface="Arial"/>
              </a:rPr>
              <a:t>,</a:t>
            </a:r>
            <a:r>
              <a:rPr sz="1600" b="1" i="1" spc="-100" dirty="0">
                <a:latin typeface="Arial"/>
                <a:cs typeface="Arial"/>
              </a:rPr>
              <a:t>1</a:t>
            </a:r>
            <a:r>
              <a:rPr sz="1600" b="1" i="1" spc="-35" dirty="0">
                <a:latin typeface="Arial"/>
                <a:cs typeface="Arial"/>
              </a:rPr>
              <a:t>) </a:t>
            </a:r>
            <a:r>
              <a:rPr sz="1600" b="1" i="1" spc="130" dirty="0">
                <a:latin typeface="Arial"/>
                <a:cs typeface="Arial"/>
              </a:rPr>
              <a:t>=</a:t>
            </a:r>
            <a:r>
              <a:rPr sz="1600" b="1" i="1" spc="-20" dirty="0">
                <a:latin typeface="Arial"/>
                <a:cs typeface="Arial"/>
              </a:rPr>
              <a:t> </a:t>
            </a:r>
            <a:r>
              <a:rPr sz="1600" b="1" i="1" spc="-45" dirty="0">
                <a:latin typeface="Arial"/>
                <a:cs typeface="Arial"/>
              </a:rPr>
              <a:t>1</a:t>
            </a:r>
            <a:r>
              <a:rPr sz="1600" b="1" i="1" spc="-40" dirty="0">
                <a:latin typeface="Arial"/>
                <a:cs typeface="Arial"/>
              </a:rPr>
              <a:t>0</a:t>
            </a:r>
            <a:r>
              <a:rPr sz="1600" b="1" i="1" spc="-4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64515" y="5322191"/>
          <a:ext cx="1374139" cy="990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4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0153"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39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22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153"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60"/>
                        </a:lnSpc>
                      </a:pPr>
                      <a:r>
                        <a:rPr sz="11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3826002" y="6465519"/>
            <a:ext cx="1569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80" dirty="0">
                <a:latin typeface="Arial"/>
                <a:cs typeface="Arial"/>
              </a:rPr>
              <a:t>f</a:t>
            </a:r>
            <a:r>
              <a:rPr sz="1600" b="1" i="1" spc="-75" dirty="0">
                <a:latin typeface="Arial"/>
                <a:cs typeface="Arial"/>
              </a:rPr>
              <a:t>(</a:t>
            </a:r>
            <a:r>
              <a:rPr sz="1600" b="1" i="1" spc="-45" dirty="0">
                <a:latin typeface="Arial"/>
                <a:cs typeface="Arial"/>
              </a:rPr>
              <a:t>2</a:t>
            </a:r>
            <a:r>
              <a:rPr sz="1600" b="1" i="1" spc="-40" dirty="0">
                <a:latin typeface="Arial"/>
                <a:cs typeface="Arial"/>
              </a:rPr>
              <a:t>7</a:t>
            </a:r>
            <a:r>
              <a:rPr sz="1600" b="1" i="1" spc="-45" dirty="0">
                <a:latin typeface="Arial"/>
                <a:cs typeface="Arial"/>
              </a:rPr>
              <a:t>2</a:t>
            </a:r>
            <a:r>
              <a:rPr sz="1600" b="1" i="1" spc="-40" dirty="0">
                <a:latin typeface="Arial"/>
                <a:cs typeface="Arial"/>
              </a:rPr>
              <a:t>4</a:t>
            </a:r>
            <a:r>
              <a:rPr sz="1600" b="1" i="1" spc="-80" dirty="0">
                <a:latin typeface="Arial"/>
                <a:cs typeface="Arial"/>
              </a:rPr>
              <a:t>,2</a:t>
            </a:r>
            <a:r>
              <a:rPr sz="1600" b="1" i="1" spc="-45" dirty="0">
                <a:latin typeface="Arial"/>
                <a:cs typeface="Arial"/>
              </a:rPr>
              <a:t>3</a:t>
            </a:r>
            <a:r>
              <a:rPr sz="1600" b="1" i="1" spc="-40" dirty="0">
                <a:latin typeface="Arial"/>
                <a:cs typeface="Arial"/>
              </a:rPr>
              <a:t>36)</a:t>
            </a:r>
            <a:r>
              <a:rPr sz="1600" b="1" i="1" spc="-45" dirty="0">
                <a:latin typeface="Arial"/>
                <a:cs typeface="Arial"/>
              </a:rPr>
              <a:t> </a:t>
            </a:r>
            <a:r>
              <a:rPr sz="1600" b="1" i="1" spc="130" dirty="0">
                <a:latin typeface="Arial"/>
                <a:cs typeface="Arial"/>
              </a:rPr>
              <a:t>=</a:t>
            </a:r>
            <a:r>
              <a:rPr sz="1600" b="1" i="1" spc="-20" dirty="0">
                <a:latin typeface="Arial"/>
                <a:cs typeface="Arial"/>
              </a:rPr>
              <a:t> </a:t>
            </a:r>
            <a:r>
              <a:rPr sz="1600" b="1" i="1" spc="-45" dirty="0">
                <a:latin typeface="Arial"/>
                <a:cs typeface="Arial"/>
              </a:rPr>
              <a:t>88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0700" y="2039111"/>
            <a:ext cx="76200" cy="2499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79093" y="1745361"/>
            <a:ext cx="1604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70" dirty="0">
                <a:latin typeface="Microsoft Sans Serif"/>
                <a:cs typeface="Microsoft Sans Serif"/>
              </a:rPr>
              <a:t>P</a:t>
            </a:r>
            <a:r>
              <a:rPr sz="1600" spc="-15" dirty="0">
                <a:latin typeface="Microsoft Sans Serif"/>
                <a:cs typeface="Microsoft Sans Serif"/>
              </a:rPr>
              <a:t>i</a:t>
            </a:r>
            <a:r>
              <a:rPr sz="1600" spc="-50" dirty="0">
                <a:latin typeface="Microsoft Sans Serif"/>
                <a:cs typeface="Microsoft Sans Serif"/>
              </a:rPr>
              <a:t>x</a:t>
            </a:r>
            <a:r>
              <a:rPr sz="1600" spc="-95" dirty="0">
                <a:latin typeface="Microsoft Sans Serif"/>
                <a:cs typeface="Microsoft Sans Serif"/>
              </a:rPr>
              <a:t>e</a:t>
            </a:r>
            <a:r>
              <a:rPr sz="1600" spc="-15" dirty="0">
                <a:latin typeface="Microsoft Sans Serif"/>
                <a:cs typeface="Microsoft Sans Serif"/>
              </a:rPr>
              <a:t>l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90" dirty="0">
                <a:latin typeface="Microsoft Sans Serif"/>
                <a:cs typeface="Microsoft Sans Serif"/>
              </a:rPr>
              <a:t>in</a:t>
            </a:r>
            <a:r>
              <a:rPr sz="1600" spc="-70" dirty="0">
                <a:latin typeface="Microsoft Sans Serif"/>
                <a:cs typeface="Microsoft Sans Serif"/>
              </a:rPr>
              <a:t>t</a:t>
            </a:r>
            <a:r>
              <a:rPr sz="1600" spc="-95" dirty="0">
                <a:latin typeface="Microsoft Sans Serif"/>
                <a:cs typeface="Microsoft Sans Serif"/>
              </a:rPr>
              <a:t>e</a:t>
            </a:r>
            <a:r>
              <a:rPr sz="1600" spc="-245" dirty="0">
                <a:latin typeface="Microsoft Sans Serif"/>
                <a:cs typeface="Microsoft Sans Serif"/>
              </a:rPr>
              <a:t>n</a:t>
            </a:r>
            <a:r>
              <a:rPr sz="1600" spc="-229" dirty="0">
                <a:latin typeface="Microsoft Sans Serif"/>
                <a:cs typeface="Microsoft Sans Serif"/>
              </a:rPr>
              <a:t>s</a:t>
            </a:r>
            <a:r>
              <a:rPr sz="1600" spc="-15" dirty="0">
                <a:latin typeface="Microsoft Sans Serif"/>
                <a:cs typeface="Microsoft Sans Serif"/>
              </a:rPr>
              <a:t>ity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145" dirty="0">
                <a:latin typeface="Microsoft Sans Serif"/>
                <a:cs typeface="Microsoft Sans Serif"/>
              </a:rPr>
              <a:t>v</a:t>
            </a:r>
            <a:r>
              <a:rPr sz="1600" spc="-15" dirty="0">
                <a:latin typeface="Microsoft Sans Serif"/>
                <a:cs typeface="Microsoft Sans Serif"/>
              </a:rPr>
              <a:t>a</a:t>
            </a:r>
            <a:r>
              <a:rPr sz="1600" spc="-105" dirty="0">
                <a:latin typeface="Microsoft Sans Serif"/>
                <a:cs typeface="Microsoft Sans Serif"/>
              </a:rPr>
              <a:t>lue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5360" y="2494788"/>
            <a:ext cx="411480" cy="429895"/>
            <a:chOff x="975360" y="2494788"/>
            <a:chExt cx="411480" cy="429895"/>
          </a:xfrm>
        </p:grpSpPr>
        <p:sp>
          <p:nvSpPr>
            <p:cNvPr id="13" name="object 13"/>
            <p:cNvSpPr/>
            <p:nvPr/>
          </p:nvSpPr>
          <p:spPr>
            <a:xfrm>
              <a:off x="979932" y="2499360"/>
              <a:ext cx="402590" cy="173990"/>
            </a:xfrm>
            <a:custGeom>
              <a:avLst/>
              <a:gdLst/>
              <a:ahLst/>
              <a:cxnLst/>
              <a:rect l="l" t="t" r="r" b="b"/>
              <a:pathLst>
                <a:path w="402590" h="173989">
                  <a:moveTo>
                    <a:pt x="0" y="0"/>
                  </a:moveTo>
                  <a:lnTo>
                    <a:pt x="3419" y="33825"/>
                  </a:lnTo>
                  <a:lnTo>
                    <a:pt x="12744" y="61436"/>
                  </a:lnTo>
                  <a:lnTo>
                    <a:pt x="26574" y="80045"/>
                  </a:lnTo>
                  <a:lnTo>
                    <a:pt x="43510" y="86867"/>
                  </a:lnTo>
                  <a:lnTo>
                    <a:pt x="157657" y="86867"/>
                  </a:lnTo>
                  <a:lnTo>
                    <a:pt x="174593" y="93690"/>
                  </a:lnTo>
                  <a:lnTo>
                    <a:pt x="188423" y="112299"/>
                  </a:lnTo>
                  <a:lnTo>
                    <a:pt x="197748" y="139910"/>
                  </a:lnTo>
                  <a:lnTo>
                    <a:pt x="201168" y="173736"/>
                  </a:lnTo>
                  <a:lnTo>
                    <a:pt x="204587" y="139910"/>
                  </a:lnTo>
                  <a:lnTo>
                    <a:pt x="213912" y="112299"/>
                  </a:lnTo>
                  <a:lnTo>
                    <a:pt x="227742" y="93690"/>
                  </a:lnTo>
                  <a:lnTo>
                    <a:pt x="244678" y="86867"/>
                  </a:lnTo>
                  <a:lnTo>
                    <a:pt x="358775" y="86867"/>
                  </a:lnTo>
                  <a:lnTo>
                    <a:pt x="375761" y="80045"/>
                  </a:lnTo>
                  <a:lnTo>
                    <a:pt x="389604" y="61436"/>
                  </a:lnTo>
                  <a:lnTo>
                    <a:pt x="398922" y="33825"/>
                  </a:lnTo>
                  <a:lnTo>
                    <a:pt x="40233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3000" y="2644140"/>
              <a:ext cx="76200" cy="280670"/>
            </a:xfrm>
            <a:custGeom>
              <a:avLst/>
              <a:gdLst/>
              <a:ahLst/>
              <a:cxnLst/>
              <a:rect l="l" t="t" r="r" b="b"/>
              <a:pathLst>
                <a:path w="76200" h="280669">
                  <a:moveTo>
                    <a:pt x="31750" y="204215"/>
                  </a:moveTo>
                  <a:lnTo>
                    <a:pt x="0" y="204215"/>
                  </a:lnTo>
                  <a:lnTo>
                    <a:pt x="38100" y="280415"/>
                  </a:lnTo>
                  <a:lnTo>
                    <a:pt x="69850" y="216915"/>
                  </a:lnTo>
                  <a:lnTo>
                    <a:pt x="31750" y="216915"/>
                  </a:lnTo>
                  <a:lnTo>
                    <a:pt x="31750" y="204215"/>
                  </a:lnTo>
                  <a:close/>
                </a:path>
                <a:path w="76200" h="280669">
                  <a:moveTo>
                    <a:pt x="44450" y="0"/>
                  </a:moveTo>
                  <a:lnTo>
                    <a:pt x="31750" y="0"/>
                  </a:lnTo>
                  <a:lnTo>
                    <a:pt x="31750" y="216915"/>
                  </a:lnTo>
                  <a:lnTo>
                    <a:pt x="44450" y="216915"/>
                  </a:lnTo>
                  <a:lnTo>
                    <a:pt x="44450" y="0"/>
                  </a:lnTo>
                  <a:close/>
                </a:path>
                <a:path w="76200" h="280669">
                  <a:moveTo>
                    <a:pt x="76200" y="204215"/>
                  </a:moveTo>
                  <a:lnTo>
                    <a:pt x="44450" y="204215"/>
                  </a:lnTo>
                  <a:lnTo>
                    <a:pt x="44450" y="216915"/>
                  </a:lnTo>
                  <a:lnTo>
                    <a:pt x="69850" y="216915"/>
                  </a:lnTo>
                  <a:lnTo>
                    <a:pt x="76200" y="2042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2866" y="2921888"/>
            <a:ext cx="1095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70" dirty="0">
                <a:latin typeface="Microsoft Sans Serif"/>
                <a:cs typeface="Microsoft Sans Serif"/>
              </a:rPr>
              <a:t>P</a:t>
            </a:r>
            <a:r>
              <a:rPr sz="1600" spc="-15" dirty="0">
                <a:latin typeface="Microsoft Sans Serif"/>
                <a:cs typeface="Microsoft Sans Serif"/>
              </a:rPr>
              <a:t>i</a:t>
            </a:r>
            <a:r>
              <a:rPr sz="1600" spc="-50" dirty="0">
                <a:latin typeface="Microsoft Sans Serif"/>
                <a:cs typeface="Microsoft Sans Serif"/>
              </a:rPr>
              <a:t>x</a:t>
            </a:r>
            <a:r>
              <a:rPr sz="1600" spc="-95" dirty="0">
                <a:latin typeface="Microsoft Sans Serif"/>
                <a:cs typeface="Microsoft Sans Serif"/>
              </a:rPr>
              <a:t>e</a:t>
            </a:r>
            <a:r>
              <a:rPr sz="1600" spc="-15" dirty="0">
                <a:latin typeface="Microsoft Sans Serif"/>
                <a:cs typeface="Microsoft Sans Serif"/>
              </a:rPr>
              <a:t>l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locat</a:t>
            </a:r>
            <a:r>
              <a:rPr sz="1600" spc="-45" dirty="0">
                <a:latin typeface="Microsoft Sans Serif"/>
                <a:cs typeface="Microsoft Sans Serif"/>
              </a:rPr>
              <a:t>i</a:t>
            </a:r>
            <a:r>
              <a:rPr sz="1600" spc="-95" dirty="0">
                <a:latin typeface="Microsoft Sans Serif"/>
                <a:cs typeface="Microsoft Sans Serif"/>
              </a:rPr>
              <a:t>o</a:t>
            </a:r>
            <a:r>
              <a:rPr sz="1600" spc="-1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34303" y="3639692"/>
            <a:ext cx="31800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latin typeface="Microsoft Sans Serif"/>
                <a:cs typeface="Microsoft Sans Serif"/>
              </a:rPr>
              <a:t>I</a:t>
            </a:r>
            <a:r>
              <a:rPr sz="2200" spc="-265" dirty="0">
                <a:latin typeface="Microsoft Sans Serif"/>
                <a:cs typeface="Microsoft Sans Serif"/>
              </a:rPr>
              <a:t>n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8</a:t>
            </a:r>
            <a:r>
              <a:rPr sz="2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-</a:t>
            </a:r>
            <a:r>
              <a:rPr sz="22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bit</a:t>
            </a:r>
            <a:r>
              <a:rPr sz="22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re</a:t>
            </a:r>
            <a:r>
              <a:rPr sz="2200" spc="-130" dirty="0">
                <a:latin typeface="Microsoft Sans Serif"/>
                <a:cs typeface="Microsoft Sans Serif"/>
              </a:rPr>
              <a:t>pres</a:t>
            </a:r>
            <a:r>
              <a:rPr sz="2200" spc="-165" dirty="0">
                <a:latin typeface="Microsoft Sans Serif"/>
                <a:cs typeface="Microsoft Sans Serif"/>
              </a:rPr>
              <a:t>en</a:t>
            </a:r>
            <a:r>
              <a:rPr sz="2200" spc="-80" dirty="0">
                <a:latin typeface="Microsoft Sans Serif"/>
                <a:cs typeface="Microsoft Sans Serif"/>
              </a:rPr>
              <a:t>t</a:t>
            </a:r>
            <a:r>
              <a:rPr sz="2200" spc="-40" dirty="0">
                <a:latin typeface="Microsoft Sans Serif"/>
                <a:cs typeface="Microsoft Sans Serif"/>
              </a:rPr>
              <a:t>ati</a:t>
            </a:r>
            <a:r>
              <a:rPr sz="2200" spc="-55" dirty="0">
                <a:latin typeface="Microsoft Sans Serif"/>
                <a:cs typeface="Microsoft Sans Serif"/>
              </a:rPr>
              <a:t>o</a:t>
            </a:r>
            <a:r>
              <a:rPr sz="2200" spc="-265" dirty="0">
                <a:latin typeface="Microsoft Sans Serif"/>
                <a:cs typeface="Microsoft Sans Serif"/>
              </a:rPr>
              <a:t>n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2200" spc="-114" dirty="0">
                <a:latin typeface="Microsoft Sans Serif"/>
                <a:cs typeface="Microsoft Sans Serif"/>
              </a:rPr>
              <a:t>Pixel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intensity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65" dirty="0">
                <a:latin typeface="Microsoft Sans Serif"/>
                <a:cs typeface="Microsoft Sans Serif"/>
              </a:rPr>
              <a:t>values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change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between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0</a:t>
            </a:r>
            <a:r>
              <a:rPr sz="22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FF0000"/>
                </a:solidFill>
                <a:latin typeface="Microsoft Sans Serif"/>
                <a:cs typeface="Microsoft Sans Serif"/>
              </a:rPr>
              <a:t>(Black)</a:t>
            </a:r>
            <a:r>
              <a:rPr sz="22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latin typeface="Microsoft Sans Serif"/>
                <a:cs typeface="Microsoft Sans Serif"/>
              </a:rPr>
              <a:t>and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255 </a:t>
            </a:r>
            <a:r>
              <a:rPr sz="22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Microsoft Sans Serif"/>
                <a:cs typeface="Microsoft Sans Serif"/>
              </a:rPr>
              <a:t>(White)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97179" y="4611623"/>
            <a:ext cx="615950" cy="337185"/>
            <a:chOff x="297179" y="4611623"/>
            <a:chExt cx="615950" cy="337185"/>
          </a:xfrm>
        </p:grpSpPr>
        <p:sp>
          <p:nvSpPr>
            <p:cNvPr id="18" name="object 18"/>
            <p:cNvSpPr/>
            <p:nvPr/>
          </p:nvSpPr>
          <p:spPr>
            <a:xfrm>
              <a:off x="301751" y="4869179"/>
              <a:ext cx="607060" cy="74930"/>
            </a:xfrm>
            <a:custGeom>
              <a:avLst/>
              <a:gdLst/>
              <a:ahLst/>
              <a:cxnLst/>
              <a:rect l="l" t="t" r="r" b="b"/>
              <a:pathLst>
                <a:path w="607060" h="74929">
                  <a:moveTo>
                    <a:pt x="0" y="74676"/>
                  </a:moveTo>
                  <a:lnTo>
                    <a:pt x="3000" y="60162"/>
                  </a:lnTo>
                  <a:lnTo>
                    <a:pt x="11183" y="48291"/>
                  </a:lnTo>
                  <a:lnTo>
                    <a:pt x="23322" y="40278"/>
                  </a:lnTo>
                  <a:lnTo>
                    <a:pt x="38188" y="37338"/>
                  </a:lnTo>
                  <a:lnTo>
                    <a:pt x="265087" y="37338"/>
                  </a:lnTo>
                  <a:lnTo>
                    <a:pt x="279953" y="34397"/>
                  </a:lnTo>
                  <a:lnTo>
                    <a:pt x="292092" y="26384"/>
                  </a:lnTo>
                  <a:lnTo>
                    <a:pt x="300275" y="14513"/>
                  </a:lnTo>
                  <a:lnTo>
                    <a:pt x="303276" y="0"/>
                  </a:lnTo>
                  <a:lnTo>
                    <a:pt x="306276" y="14513"/>
                  </a:lnTo>
                  <a:lnTo>
                    <a:pt x="314459" y="26384"/>
                  </a:lnTo>
                  <a:lnTo>
                    <a:pt x="326598" y="34397"/>
                  </a:lnTo>
                  <a:lnTo>
                    <a:pt x="341464" y="37338"/>
                  </a:lnTo>
                  <a:lnTo>
                    <a:pt x="568363" y="37338"/>
                  </a:lnTo>
                  <a:lnTo>
                    <a:pt x="583229" y="40278"/>
                  </a:lnTo>
                  <a:lnTo>
                    <a:pt x="595368" y="48291"/>
                  </a:lnTo>
                  <a:lnTo>
                    <a:pt x="603551" y="60162"/>
                  </a:lnTo>
                  <a:lnTo>
                    <a:pt x="606551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927" y="4611623"/>
              <a:ext cx="76200" cy="24231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028700" y="4611623"/>
            <a:ext cx="805180" cy="337185"/>
            <a:chOff x="1028700" y="4611623"/>
            <a:chExt cx="805180" cy="337185"/>
          </a:xfrm>
        </p:grpSpPr>
        <p:sp>
          <p:nvSpPr>
            <p:cNvPr id="21" name="object 21"/>
            <p:cNvSpPr/>
            <p:nvPr/>
          </p:nvSpPr>
          <p:spPr>
            <a:xfrm>
              <a:off x="1033272" y="4869179"/>
              <a:ext cx="795655" cy="74930"/>
            </a:xfrm>
            <a:custGeom>
              <a:avLst/>
              <a:gdLst/>
              <a:ahLst/>
              <a:cxnLst/>
              <a:rect l="l" t="t" r="r" b="b"/>
              <a:pathLst>
                <a:path w="795655" h="74929">
                  <a:moveTo>
                    <a:pt x="0" y="74676"/>
                  </a:moveTo>
                  <a:lnTo>
                    <a:pt x="2993" y="60162"/>
                  </a:lnTo>
                  <a:lnTo>
                    <a:pt x="11158" y="48291"/>
                  </a:lnTo>
                  <a:lnTo>
                    <a:pt x="23268" y="40278"/>
                  </a:lnTo>
                  <a:lnTo>
                    <a:pt x="38100" y="37338"/>
                  </a:lnTo>
                  <a:lnTo>
                    <a:pt x="359664" y="37338"/>
                  </a:lnTo>
                  <a:lnTo>
                    <a:pt x="374511" y="34397"/>
                  </a:lnTo>
                  <a:lnTo>
                    <a:pt x="386619" y="26384"/>
                  </a:lnTo>
                  <a:lnTo>
                    <a:pt x="394775" y="14513"/>
                  </a:lnTo>
                  <a:lnTo>
                    <a:pt x="397764" y="0"/>
                  </a:lnTo>
                  <a:lnTo>
                    <a:pt x="400752" y="14513"/>
                  </a:lnTo>
                  <a:lnTo>
                    <a:pt x="408908" y="26384"/>
                  </a:lnTo>
                  <a:lnTo>
                    <a:pt x="421016" y="34397"/>
                  </a:lnTo>
                  <a:lnTo>
                    <a:pt x="435864" y="37338"/>
                  </a:lnTo>
                  <a:lnTo>
                    <a:pt x="757428" y="37338"/>
                  </a:lnTo>
                  <a:lnTo>
                    <a:pt x="772275" y="40278"/>
                  </a:lnTo>
                  <a:lnTo>
                    <a:pt x="784383" y="48291"/>
                  </a:lnTo>
                  <a:lnTo>
                    <a:pt x="792539" y="60162"/>
                  </a:lnTo>
                  <a:lnTo>
                    <a:pt x="795528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538" y="4611623"/>
              <a:ext cx="76200" cy="24244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3065" y="4370070"/>
            <a:ext cx="1773555" cy="809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95"/>
              </a:spcBef>
              <a:tabLst>
                <a:tab pos="1031875" algn="l"/>
              </a:tabLst>
            </a:pPr>
            <a:r>
              <a:rPr sz="1600" spc="-135" dirty="0">
                <a:latin typeface="Microsoft Sans Serif"/>
                <a:cs typeface="Microsoft Sans Serif"/>
              </a:rPr>
              <a:t>rows	</a:t>
            </a:r>
            <a:r>
              <a:rPr sz="1600" spc="-175" dirty="0">
                <a:latin typeface="Microsoft Sans Serif"/>
                <a:cs typeface="Microsoft Sans Serif"/>
              </a:rPr>
              <a:t>columns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i="1" spc="-114" dirty="0">
                <a:latin typeface="Arial"/>
                <a:cs typeface="Arial"/>
              </a:rPr>
              <a:t>f</a:t>
            </a:r>
            <a:r>
              <a:rPr sz="1400" b="1" i="1" spc="-30" dirty="0">
                <a:latin typeface="Arial"/>
                <a:cs typeface="Arial"/>
              </a:rPr>
              <a:t>(</a:t>
            </a:r>
            <a:r>
              <a:rPr sz="1400" b="1" i="1" spc="-35" dirty="0">
                <a:latin typeface="Arial"/>
                <a:cs typeface="Arial"/>
              </a:rPr>
              <a:t>64</a:t>
            </a:r>
            <a:r>
              <a:rPr sz="1400" b="1" i="1" spc="-40" dirty="0">
                <a:latin typeface="Arial"/>
                <a:cs typeface="Arial"/>
              </a:rPr>
              <a:t>5</a:t>
            </a:r>
            <a:r>
              <a:rPr sz="1400" b="1" i="1" spc="-80" dirty="0">
                <a:latin typeface="Arial"/>
                <a:cs typeface="Arial"/>
              </a:rPr>
              <a:t>:</a:t>
            </a:r>
            <a:r>
              <a:rPr sz="1400" b="1" i="1" spc="-140" dirty="0">
                <a:latin typeface="Arial"/>
                <a:cs typeface="Arial"/>
              </a:rPr>
              <a:t>6</a:t>
            </a:r>
            <a:r>
              <a:rPr sz="1400" b="1" i="1" spc="-35" dirty="0">
                <a:latin typeface="Arial"/>
                <a:cs typeface="Arial"/>
              </a:rPr>
              <a:t>5</a:t>
            </a:r>
            <a:r>
              <a:rPr sz="1400" b="1" i="1" spc="-55" dirty="0">
                <a:latin typeface="Arial"/>
                <a:cs typeface="Arial"/>
              </a:rPr>
              <a:t>0</a:t>
            </a:r>
            <a:r>
              <a:rPr sz="1400" b="1" i="1" spc="-45" dirty="0">
                <a:latin typeface="Arial"/>
                <a:cs typeface="Arial"/>
              </a:rPr>
              <a:t>,</a:t>
            </a:r>
            <a:r>
              <a:rPr sz="1400" b="1" i="1" spc="-100" dirty="0">
                <a:latin typeface="Arial"/>
                <a:cs typeface="Arial"/>
              </a:rPr>
              <a:t>1</a:t>
            </a:r>
            <a:r>
              <a:rPr sz="1400" b="1" i="1" spc="-50" dirty="0">
                <a:latin typeface="Arial"/>
                <a:cs typeface="Arial"/>
              </a:rPr>
              <a:t>3</a:t>
            </a:r>
            <a:r>
              <a:rPr sz="1400" b="1" i="1" spc="-35" dirty="0">
                <a:latin typeface="Arial"/>
                <a:cs typeface="Arial"/>
              </a:rPr>
              <a:t>2</a:t>
            </a:r>
            <a:r>
              <a:rPr sz="1400" b="1" i="1" spc="-55" dirty="0">
                <a:latin typeface="Arial"/>
                <a:cs typeface="Arial"/>
              </a:rPr>
              <a:t>3</a:t>
            </a:r>
            <a:r>
              <a:rPr sz="1400" b="1" i="1" spc="-80" dirty="0">
                <a:latin typeface="Arial"/>
                <a:cs typeface="Arial"/>
              </a:rPr>
              <a:t>:</a:t>
            </a:r>
            <a:r>
              <a:rPr sz="1400" b="1" i="1" spc="-140" dirty="0">
                <a:latin typeface="Arial"/>
                <a:cs typeface="Arial"/>
              </a:rPr>
              <a:t>1</a:t>
            </a:r>
            <a:r>
              <a:rPr sz="1400" b="1" i="1" spc="-50" dirty="0">
                <a:latin typeface="Arial"/>
                <a:cs typeface="Arial"/>
              </a:rPr>
              <a:t>32</a:t>
            </a:r>
            <a:r>
              <a:rPr sz="1400" b="1" i="1" spc="-35" dirty="0">
                <a:latin typeface="Arial"/>
                <a:cs typeface="Arial"/>
              </a:rPr>
              <a:t>8)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spc="114" dirty="0">
                <a:latin typeface="Arial"/>
                <a:cs typeface="Arial"/>
              </a:rPr>
              <a:t>=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34303" y="1541729"/>
            <a:ext cx="3264535" cy="136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413510" algn="l"/>
              </a:tabLst>
            </a:pPr>
            <a:r>
              <a:rPr sz="2200" spc="-150" dirty="0">
                <a:latin typeface="Microsoft Sans Serif"/>
                <a:cs typeface="Microsoft Sans Serif"/>
              </a:rPr>
              <a:t>Consider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35" dirty="0">
                <a:latin typeface="Microsoft Sans Serif"/>
                <a:cs typeface="Microsoft Sans Serif"/>
              </a:rPr>
              <a:t>the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following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image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(2724x2336 </a:t>
            </a:r>
            <a:r>
              <a:rPr sz="2200" spc="-105" dirty="0">
                <a:latin typeface="Microsoft Sans Serif"/>
                <a:cs typeface="Microsoft Sans Serif"/>
              </a:rPr>
              <a:t>pixels)</a:t>
            </a:r>
            <a:r>
              <a:rPr sz="2200" spc="37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to </a:t>
            </a:r>
            <a:r>
              <a:rPr sz="2200" spc="-70" dirty="0">
                <a:latin typeface="Microsoft Sans Serif"/>
                <a:cs typeface="Microsoft Sans Serif"/>
              </a:rPr>
              <a:t>be 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40" dirty="0">
                <a:latin typeface="Microsoft Sans Serif"/>
                <a:cs typeface="Microsoft Sans Serif"/>
              </a:rPr>
              <a:t>2D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40" dirty="0">
                <a:latin typeface="Microsoft Sans Serif"/>
                <a:cs typeface="Microsoft Sans Serif"/>
              </a:rPr>
              <a:t>function	</a:t>
            </a:r>
            <a:r>
              <a:rPr sz="2200" spc="-65" dirty="0">
                <a:latin typeface="Microsoft Sans Serif"/>
                <a:cs typeface="Microsoft Sans Serif"/>
              </a:rPr>
              <a:t>or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a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matrix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with 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</a:t>
            </a:r>
            <a:r>
              <a:rPr sz="2200" spc="-185" dirty="0">
                <a:latin typeface="Microsoft Sans Serif"/>
                <a:cs typeface="Microsoft Sans Serif"/>
              </a:rPr>
              <a:t>o</a:t>
            </a:r>
            <a:r>
              <a:rPr sz="2200" spc="-250" dirty="0">
                <a:latin typeface="Microsoft Sans Serif"/>
                <a:cs typeface="Microsoft Sans Serif"/>
              </a:rPr>
              <a:t>ws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0" dirty="0">
                <a:latin typeface="Microsoft Sans Serif"/>
                <a:cs typeface="Microsoft Sans Serif"/>
              </a:rPr>
              <a:t>and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240" dirty="0">
                <a:latin typeface="Microsoft Sans Serif"/>
                <a:cs typeface="Microsoft Sans Serif"/>
              </a:rPr>
              <a:t>columns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09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935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r>
              <a:rPr sz="4400" spc="-80" dirty="0"/>
              <a:t> </a:t>
            </a:r>
            <a:r>
              <a:rPr sz="4400" dirty="0"/>
              <a:t>…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53083"/>
            <a:ext cx="6087745" cy="1896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59722"/>
              <a:buFont typeface="Wingdings"/>
              <a:buChar char=""/>
              <a:tabLst>
                <a:tab pos="333375" algn="l"/>
              </a:tabLst>
            </a:pPr>
            <a:r>
              <a:rPr sz="3600" b="1" spc="-280" dirty="0">
                <a:solidFill>
                  <a:srgbClr val="006FC0"/>
                </a:solidFill>
                <a:latin typeface="Arial"/>
                <a:cs typeface="Arial"/>
              </a:rPr>
              <a:t>Mo</a:t>
            </a:r>
            <a:r>
              <a:rPr sz="3600" b="1" spc="-8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3600" b="1" spc="-2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36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600" b="1" spc="-235" dirty="0">
                <a:solidFill>
                  <a:srgbClr val="006FC0"/>
                </a:solidFill>
                <a:latin typeface="Arial"/>
                <a:cs typeface="Arial"/>
              </a:rPr>
              <a:t>specificall</a:t>
            </a:r>
            <a:r>
              <a:rPr sz="3600" b="1" spc="-365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3600" b="1" spc="-65" dirty="0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sz="3600" b="1" spc="-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600" b="1" spc="-290" dirty="0">
                <a:solidFill>
                  <a:srgbClr val="006FC0"/>
                </a:solidFill>
                <a:latin typeface="Arial"/>
                <a:cs typeface="Arial"/>
              </a:rPr>
              <a:t>DIP</a:t>
            </a:r>
            <a:r>
              <a:rPr sz="36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600" b="1" spc="-270" dirty="0">
                <a:solidFill>
                  <a:srgbClr val="006FC0"/>
                </a:solidFill>
                <a:latin typeface="Arial"/>
                <a:cs typeface="Arial"/>
              </a:rPr>
              <a:t>is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"/>
            </a:pPr>
            <a:endParaRPr sz="3800">
              <a:latin typeface="Arial"/>
              <a:cs typeface="Arial"/>
            </a:endParaRPr>
          </a:p>
          <a:p>
            <a:pPr marL="332740" marR="5080" indent="-320675">
              <a:lnSpc>
                <a:spcPts val="3030"/>
              </a:lnSpc>
              <a:spcBef>
                <a:spcPts val="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  <a:tab pos="2422525" algn="l"/>
                <a:tab pos="3028950" algn="l"/>
                <a:tab pos="4484370" algn="l"/>
              </a:tabLst>
            </a:pPr>
            <a:r>
              <a:rPr sz="2800" spc="-190" dirty="0">
                <a:latin typeface="Microsoft Sans Serif"/>
                <a:cs typeface="Microsoft Sans Serif"/>
              </a:rPr>
              <a:t>Imp</a:t>
            </a:r>
            <a:r>
              <a:rPr sz="2800" spc="-170" dirty="0">
                <a:latin typeface="Microsoft Sans Serif"/>
                <a:cs typeface="Microsoft Sans Serif"/>
              </a:rPr>
              <a:t>r</a:t>
            </a:r>
            <a:r>
              <a:rPr sz="2800" spc="-180" dirty="0">
                <a:latin typeface="Microsoft Sans Serif"/>
                <a:cs typeface="Microsoft Sans Serif"/>
              </a:rPr>
              <a:t>o</a:t>
            </a:r>
            <a:r>
              <a:rPr sz="2800" spc="-220" dirty="0">
                <a:latin typeface="Microsoft Sans Serif"/>
                <a:cs typeface="Microsoft Sans Serif"/>
              </a:rPr>
              <a:t>v</a:t>
            </a:r>
            <a:r>
              <a:rPr sz="2800" spc="-229" dirty="0">
                <a:latin typeface="Microsoft Sans Serif"/>
                <a:cs typeface="Microsoft Sans Serif"/>
              </a:rPr>
              <a:t>ement</a:t>
            </a:r>
            <a:r>
              <a:rPr sz="2800" dirty="0">
                <a:latin typeface="Microsoft Sans Serif"/>
                <a:cs typeface="Microsoft Sans Serif"/>
              </a:rPr>
              <a:t>	o</a:t>
            </a:r>
            <a:r>
              <a:rPr sz="2800" spc="-5" dirty="0">
                <a:latin typeface="Microsoft Sans Serif"/>
                <a:cs typeface="Microsoft Sans Serif"/>
              </a:rPr>
              <a:t>f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30" dirty="0">
                <a:latin typeface="Microsoft Sans Serif"/>
                <a:cs typeface="Microsoft Sans Serif"/>
              </a:rPr>
              <a:t>p</a:t>
            </a:r>
            <a:r>
              <a:rPr sz="2800" spc="-5" dirty="0">
                <a:latin typeface="Microsoft Sans Serif"/>
                <a:cs typeface="Microsoft Sans Serif"/>
              </a:rPr>
              <a:t>i</a:t>
            </a:r>
            <a:r>
              <a:rPr sz="2800" spc="-135" dirty="0">
                <a:latin typeface="Microsoft Sans Serif"/>
                <a:cs typeface="Microsoft Sans Serif"/>
              </a:rPr>
              <a:t>cto</a:t>
            </a:r>
            <a:r>
              <a:rPr sz="2800" spc="-95" dirty="0">
                <a:latin typeface="Microsoft Sans Serif"/>
                <a:cs typeface="Microsoft Sans Serif"/>
              </a:rPr>
              <a:t>r</a:t>
            </a:r>
            <a:r>
              <a:rPr sz="2800" spc="-35" dirty="0">
                <a:latin typeface="Microsoft Sans Serif"/>
                <a:cs typeface="Microsoft Sans Serif"/>
              </a:rPr>
              <a:t>ia</a:t>
            </a:r>
            <a:r>
              <a:rPr sz="2800" spc="-15" dirty="0">
                <a:latin typeface="Microsoft Sans Serif"/>
                <a:cs typeface="Microsoft Sans Serif"/>
              </a:rPr>
              <a:t>l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85" dirty="0">
                <a:latin typeface="Microsoft Sans Serif"/>
                <a:cs typeface="Microsoft Sans Serif"/>
              </a:rPr>
              <a:t>in</a:t>
            </a:r>
            <a:r>
              <a:rPr sz="2800" spc="-105" dirty="0">
                <a:latin typeface="Microsoft Sans Serif"/>
                <a:cs typeface="Microsoft Sans Serif"/>
              </a:rPr>
              <a:t>fo</a:t>
            </a:r>
            <a:r>
              <a:rPr sz="2800" dirty="0">
                <a:latin typeface="Microsoft Sans Serif"/>
                <a:cs typeface="Microsoft Sans Serif"/>
              </a:rPr>
              <a:t>r</a:t>
            </a:r>
            <a:r>
              <a:rPr sz="2800" spc="-150" dirty="0">
                <a:latin typeface="Microsoft Sans Serif"/>
                <a:cs typeface="Microsoft Sans Serif"/>
              </a:rPr>
              <a:t>mation  </a:t>
            </a:r>
            <a:r>
              <a:rPr sz="2800" spc="-100" dirty="0">
                <a:latin typeface="Microsoft Sans Serif"/>
                <a:cs typeface="Microsoft Sans Serif"/>
              </a:rPr>
              <a:t>interpretation.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3833" y="2613786"/>
            <a:ext cx="1631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18185" algn="l"/>
              </a:tabLst>
            </a:pPr>
            <a:r>
              <a:rPr sz="2800" spc="90" dirty="0">
                <a:latin typeface="Microsoft Sans Serif"/>
                <a:cs typeface="Microsoft Sans Serif"/>
              </a:rPr>
              <a:t>f</a:t>
            </a:r>
            <a:r>
              <a:rPr sz="2800" spc="-85" dirty="0">
                <a:latin typeface="Microsoft Sans Serif"/>
                <a:cs typeface="Microsoft Sans Serif"/>
              </a:rPr>
              <a:t>or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300" dirty="0">
                <a:latin typeface="Microsoft Sans Serif"/>
                <a:cs typeface="Microsoft Sans Serif"/>
              </a:rPr>
              <a:t>hum</a:t>
            </a:r>
            <a:r>
              <a:rPr sz="2800" spc="-254" dirty="0">
                <a:latin typeface="Microsoft Sans Serif"/>
                <a:cs typeface="Microsoft Sans Serif"/>
              </a:rPr>
              <a:t>a</a:t>
            </a:r>
            <a:r>
              <a:rPr sz="2800" spc="-335" dirty="0"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1387" y="3470528"/>
            <a:ext cx="7997190" cy="24606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32740" marR="5080" indent="-320675" algn="just">
              <a:lnSpc>
                <a:spcPts val="3020"/>
              </a:lnSpc>
              <a:spcBef>
                <a:spcPts val="48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3375" algn="l"/>
              </a:tabLst>
            </a:pPr>
            <a:r>
              <a:rPr sz="2800" spc="-250" dirty="0">
                <a:latin typeface="Microsoft Sans Serif"/>
                <a:cs typeface="Microsoft Sans Serif"/>
              </a:rPr>
              <a:t>Processing</a:t>
            </a:r>
            <a:r>
              <a:rPr sz="2800" spc="-2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image</a:t>
            </a:r>
            <a:r>
              <a:rPr sz="2800" spc="-15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data </a:t>
            </a:r>
            <a:r>
              <a:rPr sz="2800" spc="-25" dirty="0">
                <a:latin typeface="Microsoft Sans Serif"/>
                <a:cs typeface="Microsoft Sans Serif"/>
              </a:rPr>
              <a:t>for</a:t>
            </a:r>
            <a:r>
              <a:rPr sz="2800" spc="-20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storage,</a:t>
            </a:r>
            <a:r>
              <a:rPr sz="2800" spc="440" dirty="0">
                <a:latin typeface="Microsoft Sans Serif"/>
                <a:cs typeface="Microsoft Sans Serif"/>
              </a:rPr>
              <a:t> </a:t>
            </a:r>
            <a:r>
              <a:rPr sz="2800" spc="-229" dirty="0">
                <a:latin typeface="Microsoft Sans Serif"/>
                <a:cs typeface="Microsoft Sans Serif"/>
              </a:rPr>
              <a:t>transmission, </a:t>
            </a:r>
            <a:r>
              <a:rPr sz="2800" spc="-22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-120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representation</a:t>
            </a:r>
            <a:r>
              <a:rPr sz="2800" spc="-13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for</a:t>
            </a:r>
            <a:r>
              <a:rPr sz="2800" spc="-15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autonomous</a:t>
            </a:r>
            <a:r>
              <a:rPr sz="2800" spc="-24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machine </a:t>
            </a:r>
            <a:r>
              <a:rPr sz="2800" spc="-22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perception.</a:t>
            </a:r>
            <a:endParaRPr sz="2800">
              <a:latin typeface="Microsoft Sans Serif"/>
              <a:cs typeface="Microsoft Sans Serif"/>
            </a:endParaRPr>
          </a:p>
          <a:p>
            <a:pPr marL="332740" marR="6350" indent="-320675" algn="just">
              <a:lnSpc>
                <a:spcPts val="3020"/>
              </a:lnSpc>
              <a:spcBef>
                <a:spcPts val="7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3375" algn="l"/>
              </a:tabLst>
            </a:pP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No </a:t>
            </a:r>
            <a:r>
              <a:rPr sz="2800" b="1" spc="-200" dirty="0">
                <a:solidFill>
                  <a:srgbClr val="C00000"/>
                </a:solidFill>
                <a:latin typeface="Arial"/>
                <a:cs typeface="Arial"/>
              </a:rPr>
              <a:t>clear</a:t>
            </a:r>
            <a:r>
              <a:rPr sz="2800" b="1" spc="-19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80" dirty="0">
                <a:solidFill>
                  <a:srgbClr val="C00000"/>
                </a:solidFill>
                <a:latin typeface="Arial"/>
                <a:cs typeface="Arial"/>
              </a:rPr>
              <a:t>boundary </a:t>
            </a:r>
            <a:r>
              <a:rPr sz="2800" b="1" spc="-225" dirty="0">
                <a:solidFill>
                  <a:srgbClr val="C00000"/>
                </a:solidFill>
                <a:latin typeface="Arial"/>
                <a:cs typeface="Arial"/>
              </a:rPr>
              <a:t>as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2800" b="1" spc="-2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60" dirty="0">
                <a:solidFill>
                  <a:srgbClr val="C00000"/>
                </a:solidFill>
                <a:latin typeface="Arial"/>
                <a:cs typeface="Arial"/>
              </a:rPr>
              <a:t>where </a:t>
            </a: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image </a:t>
            </a:r>
            <a:r>
              <a:rPr sz="2800" b="1" spc="-254" dirty="0">
                <a:solidFill>
                  <a:srgbClr val="C00000"/>
                </a:solidFill>
                <a:latin typeface="Arial"/>
                <a:cs typeface="Arial"/>
              </a:rPr>
              <a:t>processing </a:t>
            </a:r>
            <a:r>
              <a:rPr sz="2800" b="1" spc="-2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60" dirty="0">
                <a:solidFill>
                  <a:srgbClr val="C00000"/>
                </a:solidFill>
                <a:latin typeface="Arial"/>
                <a:cs typeface="Arial"/>
              </a:rPr>
              <a:t>ends</a:t>
            </a:r>
            <a:r>
              <a:rPr sz="2800" b="1" spc="-25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80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2800" b="1" spc="-1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fields</a:t>
            </a:r>
            <a:r>
              <a:rPr sz="2800" b="1" spc="4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310" dirty="0">
                <a:solidFill>
                  <a:srgbClr val="C00000"/>
                </a:solidFill>
                <a:latin typeface="Arial"/>
                <a:cs typeface="Arial"/>
              </a:rPr>
              <a:t>such</a:t>
            </a:r>
            <a:r>
              <a:rPr sz="2800" b="1" spc="-30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25" dirty="0">
                <a:solidFill>
                  <a:srgbClr val="C00000"/>
                </a:solidFill>
                <a:latin typeface="Arial"/>
                <a:cs typeface="Arial"/>
              </a:rPr>
              <a:t>as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r>
              <a:rPr sz="2800" b="1" spc="4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analysis</a:t>
            </a:r>
            <a:r>
              <a:rPr sz="2800" b="1" spc="4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80" dirty="0">
                <a:solidFill>
                  <a:srgbClr val="C00000"/>
                </a:solidFill>
                <a:latin typeface="Arial"/>
                <a:cs typeface="Arial"/>
              </a:rPr>
              <a:t>and </a:t>
            </a:r>
            <a:r>
              <a:rPr sz="2800" b="1" spc="-1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90" dirty="0">
                <a:solidFill>
                  <a:srgbClr val="C00000"/>
                </a:solidFill>
                <a:latin typeface="Arial"/>
                <a:cs typeface="Arial"/>
              </a:rPr>
              <a:t>compu</a:t>
            </a:r>
            <a:r>
              <a:rPr sz="2800" b="1" spc="-14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er</a:t>
            </a:r>
            <a:r>
              <a:rPr sz="2800" b="1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65" dirty="0">
                <a:solidFill>
                  <a:srgbClr val="C00000"/>
                </a:solidFill>
                <a:latin typeface="Arial"/>
                <a:cs typeface="Arial"/>
              </a:rPr>
              <a:t>vision</a:t>
            </a:r>
            <a:r>
              <a:rPr sz="2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C00000"/>
                </a:solidFill>
                <a:latin typeface="Arial"/>
                <a:cs typeface="Arial"/>
              </a:rPr>
              <a:t>sta</a:t>
            </a:r>
            <a:r>
              <a:rPr sz="2800" b="1" spc="-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800" b="1" spc="-21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72339"/>
            <a:ext cx="6591934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200" dirty="0"/>
              <a:t>Im</a:t>
            </a:r>
            <a:r>
              <a:rPr sz="4000" spc="-100" dirty="0"/>
              <a:t>a</a:t>
            </a:r>
            <a:r>
              <a:rPr sz="4000" spc="-320" dirty="0"/>
              <a:t>ge</a:t>
            </a:r>
            <a:r>
              <a:rPr sz="4000" spc="-60" dirty="0"/>
              <a:t> </a:t>
            </a:r>
            <a:r>
              <a:rPr sz="4000" spc="-390" dirty="0"/>
              <a:t>Processing</a:t>
            </a:r>
            <a:r>
              <a:rPr sz="4000" spc="-35" dirty="0"/>
              <a:t> </a:t>
            </a:r>
            <a:r>
              <a:rPr sz="4000" spc="-325" dirty="0"/>
              <a:t>Vs</a:t>
            </a:r>
            <a:r>
              <a:rPr sz="4000" spc="-50" dirty="0"/>
              <a:t> </a:t>
            </a:r>
            <a:r>
              <a:rPr sz="4000" spc="-480" dirty="0"/>
              <a:t>C</a:t>
            </a:r>
            <a:r>
              <a:rPr sz="4000" spc="-400" dirty="0"/>
              <a:t>o</a:t>
            </a:r>
            <a:r>
              <a:rPr sz="4000" spc="-385" dirty="0"/>
              <a:t>mpu</a:t>
            </a:r>
            <a:r>
              <a:rPr sz="4000" spc="-175" dirty="0"/>
              <a:t>t</a:t>
            </a:r>
            <a:r>
              <a:rPr sz="4000" spc="-245" dirty="0"/>
              <a:t>er  </a:t>
            </a:r>
            <a:r>
              <a:rPr sz="4000" spc="-250" dirty="0"/>
              <a:t>Vision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65862" y="3501897"/>
            <a:ext cx="8798560" cy="2296160"/>
            <a:chOff x="165862" y="3501897"/>
            <a:chExt cx="8798560" cy="2296160"/>
          </a:xfrm>
        </p:grpSpPr>
        <p:sp>
          <p:nvSpPr>
            <p:cNvPr id="4" name="object 4"/>
            <p:cNvSpPr/>
            <p:nvPr/>
          </p:nvSpPr>
          <p:spPr>
            <a:xfrm>
              <a:off x="172212" y="4190999"/>
              <a:ext cx="8785860" cy="1600200"/>
            </a:xfrm>
            <a:custGeom>
              <a:avLst/>
              <a:gdLst/>
              <a:ahLst/>
              <a:cxnLst/>
              <a:rect l="l" t="t" r="r" b="b"/>
              <a:pathLst>
                <a:path w="8785860" h="1600200">
                  <a:moveTo>
                    <a:pt x="7458710" y="0"/>
                  </a:moveTo>
                  <a:lnTo>
                    <a:pt x="7458710" y="375666"/>
                  </a:lnTo>
                  <a:lnTo>
                    <a:pt x="0" y="375666"/>
                  </a:lnTo>
                  <a:lnTo>
                    <a:pt x="0" y="1224534"/>
                  </a:lnTo>
                  <a:lnTo>
                    <a:pt x="7458710" y="1224534"/>
                  </a:lnTo>
                  <a:lnTo>
                    <a:pt x="7458710" y="1600200"/>
                  </a:lnTo>
                  <a:lnTo>
                    <a:pt x="8785860" y="800100"/>
                  </a:lnTo>
                  <a:lnTo>
                    <a:pt x="7458710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212" y="3508247"/>
              <a:ext cx="8785860" cy="2283460"/>
            </a:xfrm>
            <a:custGeom>
              <a:avLst/>
              <a:gdLst/>
              <a:ahLst/>
              <a:cxnLst/>
              <a:rect l="l" t="t" r="r" b="b"/>
              <a:pathLst>
                <a:path w="8785860" h="2283460">
                  <a:moveTo>
                    <a:pt x="0" y="1058418"/>
                  </a:moveTo>
                  <a:lnTo>
                    <a:pt x="7458710" y="1058418"/>
                  </a:lnTo>
                  <a:lnTo>
                    <a:pt x="7458710" y="682751"/>
                  </a:lnTo>
                  <a:lnTo>
                    <a:pt x="8785860" y="1482852"/>
                  </a:lnTo>
                  <a:lnTo>
                    <a:pt x="7458710" y="2282952"/>
                  </a:lnTo>
                  <a:lnTo>
                    <a:pt x="7458710" y="1907286"/>
                  </a:lnTo>
                  <a:lnTo>
                    <a:pt x="0" y="1907286"/>
                  </a:lnTo>
                  <a:lnTo>
                    <a:pt x="0" y="1058418"/>
                  </a:lnTo>
                  <a:close/>
                </a:path>
                <a:path w="8785860" h="2283460">
                  <a:moveTo>
                    <a:pt x="298703" y="379475"/>
                  </a:moveTo>
                  <a:lnTo>
                    <a:pt x="2886455" y="379475"/>
                  </a:lnTo>
                  <a:lnTo>
                    <a:pt x="2886455" y="0"/>
                  </a:lnTo>
                  <a:lnTo>
                    <a:pt x="298703" y="0"/>
                  </a:lnTo>
                  <a:lnTo>
                    <a:pt x="298703" y="3794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5940" y="1650619"/>
            <a:ext cx="7861934" cy="1351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900" spc="-335" dirty="0">
                <a:latin typeface="Microsoft Sans Serif"/>
                <a:cs typeface="Microsoft Sans Serif"/>
              </a:rPr>
              <a:t>The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65" dirty="0">
                <a:latin typeface="Microsoft Sans Serif"/>
                <a:cs typeface="Microsoft Sans Serif"/>
              </a:rPr>
              <a:t>continuum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70" dirty="0">
                <a:latin typeface="Microsoft Sans Serif"/>
                <a:cs typeface="Microsoft Sans Serif"/>
              </a:rPr>
              <a:t>f</a:t>
            </a:r>
            <a:r>
              <a:rPr sz="2900" spc="35" dirty="0">
                <a:latin typeface="Microsoft Sans Serif"/>
                <a:cs typeface="Microsoft Sans Serif"/>
              </a:rPr>
              <a:t>r</a:t>
            </a:r>
            <a:r>
              <a:rPr sz="2900" spc="-320" dirty="0">
                <a:latin typeface="Microsoft Sans Serif"/>
                <a:cs typeface="Microsoft Sans Serif"/>
              </a:rPr>
              <a:t>om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40" dirty="0">
                <a:latin typeface="Microsoft Sans Serif"/>
                <a:cs typeface="Microsoft Sans Serif"/>
              </a:rPr>
              <a:t>ima</a:t>
            </a:r>
            <a:r>
              <a:rPr sz="2900" spc="-195" dirty="0">
                <a:latin typeface="Microsoft Sans Serif"/>
                <a:cs typeface="Microsoft Sans Serif"/>
              </a:rPr>
              <a:t>g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55" dirty="0">
                <a:latin typeface="Microsoft Sans Serif"/>
                <a:cs typeface="Microsoft Sans Serif"/>
              </a:rPr>
              <a:t>r</a:t>
            </a:r>
            <a:r>
              <a:rPr sz="2900" spc="-250" dirty="0">
                <a:latin typeface="Microsoft Sans Serif"/>
                <a:cs typeface="Microsoft Sans Serif"/>
              </a:rPr>
              <a:t>ocessing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spc="-90" dirty="0">
                <a:latin typeface="Microsoft Sans Serif"/>
                <a:cs typeface="Microsoft Sans Serif"/>
              </a:rPr>
              <a:t>to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75" dirty="0">
                <a:latin typeface="Microsoft Sans Serif"/>
                <a:cs typeface="Microsoft Sans Serif"/>
              </a:rPr>
              <a:t>co</a:t>
            </a:r>
            <a:r>
              <a:rPr sz="2900" spc="-445" dirty="0">
                <a:latin typeface="Microsoft Sans Serif"/>
                <a:cs typeface="Microsoft Sans Serif"/>
              </a:rPr>
              <a:t>m</a:t>
            </a:r>
            <a:r>
              <a:rPr sz="2900" spc="-150" dirty="0">
                <a:latin typeface="Microsoft Sans Serif"/>
                <a:cs typeface="Microsoft Sans Serif"/>
              </a:rPr>
              <a:t>pu</a:t>
            </a:r>
            <a:r>
              <a:rPr sz="2900" spc="-70" dirty="0">
                <a:latin typeface="Microsoft Sans Serif"/>
                <a:cs typeface="Microsoft Sans Serif"/>
              </a:rPr>
              <a:t>t</a:t>
            </a:r>
            <a:r>
              <a:rPr sz="2900" spc="-65" dirty="0">
                <a:latin typeface="Microsoft Sans Serif"/>
                <a:cs typeface="Microsoft Sans Serif"/>
              </a:rPr>
              <a:t>er  </a:t>
            </a:r>
            <a:r>
              <a:rPr sz="2900" spc="-204" dirty="0">
                <a:latin typeface="Microsoft Sans Serif"/>
                <a:cs typeface="Microsoft Sans Serif"/>
              </a:rPr>
              <a:t>vision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29" dirty="0">
                <a:latin typeface="Microsoft Sans Serif"/>
                <a:cs typeface="Microsoft Sans Serif"/>
              </a:rPr>
              <a:t>can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90" dirty="0">
                <a:latin typeface="Microsoft Sans Serif"/>
                <a:cs typeface="Microsoft Sans Serif"/>
              </a:rPr>
              <a:t>be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65" dirty="0">
                <a:latin typeface="Microsoft Sans Serif"/>
                <a:cs typeface="Microsoft Sans Serif"/>
              </a:rPr>
              <a:t>broken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80" dirty="0">
                <a:latin typeface="Microsoft Sans Serif"/>
                <a:cs typeface="Microsoft Sans Serif"/>
              </a:rPr>
              <a:t>up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40" dirty="0">
                <a:latin typeface="Microsoft Sans Serif"/>
                <a:cs typeface="Microsoft Sans Serif"/>
              </a:rPr>
              <a:t>into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low-,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mid-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and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35" dirty="0">
                <a:latin typeface="Microsoft Sans Serif"/>
                <a:cs typeface="Microsoft Sans Serif"/>
              </a:rPr>
              <a:t>high-level </a:t>
            </a:r>
            <a:r>
              <a:rPr sz="2900" spc="-755" dirty="0">
                <a:latin typeface="Microsoft Sans Serif"/>
                <a:cs typeface="Microsoft Sans Serif"/>
              </a:rPr>
              <a:t> </a:t>
            </a:r>
            <a:r>
              <a:rPr sz="2900" spc="-260" dirty="0">
                <a:latin typeface="Microsoft Sans Serif"/>
                <a:cs typeface="Microsoft Sans Serif"/>
              </a:rPr>
              <a:t>processes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7012" y="3529965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240" dirty="0">
                <a:latin typeface="Arial"/>
                <a:cs typeface="Arial"/>
              </a:rPr>
              <a:t>L</a:t>
            </a:r>
            <a:r>
              <a:rPr sz="1800" b="1" spc="-275" dirty="0">
                <a:latin typeface="Arial"/>
                <a:cs typeface="Arial"/>
              </a:rPr>
              <a:t>o</a:t>
            </a:r>
            <a:r>
              <a:rPr sz="1800" b="1" spc="25" dirty="0">
                <a:latin typeface="Arial"/>
                <a:cs typeface="Arial"/>
              </a:rPr>
              <a:t>w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250" dirty="0">
                <a:latin typeface="Arial"/>
                <a:cs typeface="Arial"/>
              </a:rPr>
              <a:t>L</a:t>
            </a:r>
            <a:r>
              <a:rPr sz="1800" b="1" spc="-260" dirty="0">
                <a:latin typeface="Arial"/>
                <a:cs typeface="Arial"/>
              </a:rPr>
              <a:t>e</a:t>
            </a:r>
            <a:r>
              <a:rPr sz="1800" b="1" spc="-60" dirty="0">
                <a:latin typeface="Arial"/>
                <a:cs typeface="Arial"/>
              </a:rPr>
              <a:t>v</a:t>
            </a:r>
            <a:r>
              <a:rPr sz="1800" b="1" spc="-90" dirty="0">
                <a:latin typeface="Arial"/>
                <a:cs typeface="Arial"/>
              </a:rPr>
              <a:t>el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170" dirty="0">
                <a:latin typeface="Arial"/>
                <a:cs typeface="Arial"/>
              </a:rPr>
              <a:t>Pr</a:t>
            </a:r>
            <a:r>
              <a:rPr sz="1800" b="1" spc="-190" dirty="0">
                <a:latin typeface="Arial"/>
                <a:cs typeface="Arial"/>
              </a:rPr>
              <a:t>o</a:t>
            </a:r>
            <a:r>
              <a:rPr sz="1800" b="1" spc="-210" dirty="0">
                <a:latin typeface="Arial"/>
                <a:cs typeface="Arial"/>
              </a:rPr>
              <a:t>c</a:t>
            </a:r>
            <a:r>
              <a:rPr sz="1800" b="1" spc="-204" dirty="0">
                <a:latin typeface="Arial"/>
                <a:cs typeface="Arial"/>
              </a:rPr>
              <a:t>e</a:t>
            </a:r>
            <a:r>
              <a:rPr sz="1800" b="1" spc="-235" dirty="0">
                <a:latin typeface="Arial"/>
                <a:cs typeface="Arial"/>
              </a:rPr>
              <a:t>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4566" y="3875278"/>
            <a:ext cx="2600960" cy="2136140"/>
            <a:chOff x="464566" y="3875278"/>
            <a:chExt cx="2600960" cy="2136140"/>
          </a:xfrm>
        </p:grpSpPr>
        <p:sp>
          <p:nvSpPr>
            <p:cNvPr id="9" name="object 9"/>
            <p:cNvSpPr/>
            <p:nvPr/>
          </p:nvSpPr>
          <p:spPr>
            <a:xfrm>
              <a:off x="470916" y="3881628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2587752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7752" y="2122932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0916" y="3881628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0" y="2122932"/>
                  </a:moveTo>
                  <a:lnTo>
                    <a:pt x="2587752" y="2122932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77012" y="3902786"/>
            <a:ext cx="257556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Arial"/>
                <a:cs typeface="Arial"/>
              </a:rPr>
              <a:t>Inp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35" dirty="0">
                <a:latin typeface="Arial"/>
                <a:cs typeface="Arial"/>
              </a:rPr>
              <a:t>t: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0" dirty="0">
                <a:latin typeface="Microsoft Sans Serif"/>
                <a:cs typeface="Microsoft Sans Serif"/>
              </a:rPr>
              <a:t>g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spc="-125" dirty="0">
                <a:latin typeface="Arial"/>
                <a:cs typeface="Arial"/>
              </a:rPr>
              <a:t>Outp</a:t>
            </a:r>
            <a:r>
              <a:rPr sz="1800" b="1" spc="-140" dirty="0">
                <a:latin typeface="Arial"/>
                <a:cs typeface="Arial"/>
              </a:rPr>
              <a:t>ut: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  <a:p>
            <a:pPr marL="85725" marR="90805">
              <a:lnSpc>
                <a:spcPct val="100000"/>
              </a:lnSpc>
              <a:spcBef>
                <a:spcPts val="1080"/>
              </a:spcBef>
            </a:pPr>
            <a:r>
              <a:rPr sz="1800" b="1" spc="-195" dirty="0">
                <a:latin typeface="Arial"/>
                <a:cs typeface="Arial"/>
              </a:rPr>
              <a:t>Ex</a:t>
            </a:r>
            <a:r>
              <a:rPr sz="1800" b="1" spc="-110" dirty="0">
                <a:latin typeface="Arial"/>
                <a:cs typeface="Arial"/>
              </a:rPr>
              <a:t>ample</a:t>
            </a:r>
            <a:r>
              <a:rPr sz="1800" b="1" spc="-185" dirty="0">
                <a:latin typeface="Arial"/>
                <a:cs typeface="Arial"/>
              </a:rPr>
              <a:t>s: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Noise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remo</a:t>
            </a:r>
            <a:r>
              <a:rPr sz="1800" spc="-150" dirty="0">
                <a:latin typeface="Microsoft Sans Serif"/>
                <a:cs typeface="Microsoft Sans Serif"/>
              </a:rPr>
              <a:t>v</a:t>
            </a:r>
            <a:r>
              <a:rPr sz="1800" spc="-40" dirty="0">
                <a:latin typeface="Microsoft Sans Serif"/>
                <a:cs typeface="Microsoft Sans Serif"/>
              </a:rPr>
              <a:t>al,  </a:t>
            </a:r>
            <a:r>
              <a:rPr sz="1800" spc="-100" dirty="0">
                <a:latin typeface="Microsoft Sans Serif"/>
                <a:cs typeface="Microsoft Sans Serif"/>
              </a:rPr>
              <a:t>image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sharpening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79647" y="3508247"/>
            <a:ext cx="2588260" cy="379730"/>
          </a:xfrm>
          <a:custGeom>
            <a:avLst/>
            <a:gdLst/>
            <a:ahLst/>
            <a:cxnLst/>
            <a:rect l="l" t="t" r="r" b="b"/>
            <a:pathLst>
              <a:path w="2588260" h="379729">
                <a:moveTo>
                  <a:pt x="0" y="379475"/>
                </a:moveTo>
                <a:lnTo>
                  <a:pt x="2587752" y="379475"/>
                </a:lnTo>
                <a:lnTo>
                  <a:pt x="2587752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85744" y="3529965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85" dirty="0">
                <a:latin typeface="Arial"/>
                <a:cs typeface="Arial"/>
              </a:rPr>
              <a:t>Mid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250" dirty="0">
                <a:latin typeface="Arial"/>
                <a:cs typeface="Arial"/>
              </a:rPr>
              <a:t>L</a:t>
            </a:r>
            <a:r>
              <a:rPr sz="1800" b="1" spc="-260" dirty="0">
                <a:latin typeface="Arial"/>
                <a:cs typeface="Arial"/>
              </a:rPr>
              <a:t>e</a:t>
            </a:r>
            <a:r>
              <a:rPr sz="1800" b="1" spc="-60" dirty="0">
                <a:latin typeface="Arial"/>
                <a:cs typeface="Arial"/>
              </a:rPr>
              <a:t>v</a:t>
            </a:r>
            <a:r>
              <a:rPr sz="1800" b="1" spc="-90" dirty="0">
                <a:latin typeface="Arial"/>
                <a:cs typeface="Arial"/>
              </a:rPr>
              <a:t>el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170" dirty="0">
                <a:latin typeface="Arial"/>
                <a:cs typeface="Arial"/>
              </a:rPr>
              <a:t>Pr</a:t>
            </a:r>
            <a:r>
              <a:rPr sz="1800" b="1" spc="-190" dirty="0">
                <a:latin typeface="Arial"/>
                <a:cs typeface="Arial"/>
              </a:rPr>
              <a:t>o</a:t>
            </a:r>
            <a:r>
              <a:rPr sz="1800" b="1" spc="-210" dirty="0">
                <a:latin typeface="Arial"/>
                <a:cs typeface="Arial"/>
              </a:rPr>
              <a:t>c</a:t>
            </a:r>
            <a:r>
              <a:rPr sz="1800" b="1" spc="-204" dirty="0">
                <a:latin typeface="Arial"/>
                <a:cs typeface="Arial"/>
              </a:rPr>
              <a:t>e</a:t>
            </a:r>
            <a:r>
              <a:rPr sz="1800" b="1" spc="-235" dirty="0">
                <a:latin typeface="Arial"/>
                <a:cs typeface="Arial"/>
              </a:rPr>
              <a:t>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73297" y="3875278"/>
            <a:ext cx="2600960" cy="2136140"/>
            <a:chOff x="3273297" y="3875278"/>
            <a:chExt cx="2600960" cy="2136140"/>
          </a:xfrm>
        </p:grpSpPr>
        <p:sp>
          <p:nvSpPr>
            <p:cNvPr id="15" name="object 15"/>
            <p:cNvSpPr/>
            <p:nvPr/>
          </p:nvSpPr>
          <p:spPr>
            <a:xfrm>
              <a:off x="3279647" y="3881628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2587752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7752" y="2122932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79647" y="3881628"/>
              <a:ext cx="2588260" cy="2123440"/>
            </a:xfrm>
            <a:custGeom>
              <a:avLst/>
              <a:gdLst/>
              <a:ahLst/>
              <a:cxnLst/>
              <a:rect l="l" t="t" r="r" b="b"/>
              <a:pathLst>
                <a:path w="2588260" h="2123440">
                  <a:moveTo>
                    <a:pt x="0" y="2122932"/>
                  </a:moveTo>
                  <a:lnTo>
                    <a:pt x="2587752" y="2122932"/>
                  </a:lnTo>
                  <a:lnTo>
                    <a:pt x="2587752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85744" y="3902786"/>
            <a:ext cx="257556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latin typeface="Arial"/>
                <a:cs typeface="Arial"/>
              </a:rPr>
              <a:t>Inp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35" dirty="0">
                <a:latin typeface="Arial"/>
                <a:cs typeface="Arial"/>
              </a:rPr>
              <a:t>t: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0" dirty="0">
                <a:latin typeface="Microsoft Sans Serif"/>
                <a:cs typeface="Microsoft Sans Serif"/>
              </a:rPr>
              <a:t>g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b="1" spc="-125" dirty="0">
                <a:latin typeface="Arial"/>
                <a:cs typeface="Arial"/>
              </a:rPr>
              <a:t>Outp</a:t>
            </a:r>
            <a:r>
              <a:rPr sz="1800" b="1" spc="-140" dirty="0">
                <a:latin typeface="Arial"/>
                <a:cs typeface="Arial"/>
              </a:rPr>
              <a:t>ut: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A</a:t>
            </a:r>
            <a:r>
              <a:rPr sz="1800" spc="-35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tr</a:t>
            </a:r>
            <a:r>
              <a:rPr sz="1800" spc="-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bu</a:t>
            </a:r>
            <a:r>
              <a:rPr sz="1800" spc="-140" dirty="0">
                <a:latin typeface="Microsoft Sans Serif"/>
                <a:cs typeface="Microsoft Sans Serif"/>
              </a:rPr>
              <a:t>tes</a:t>
            </a:r>
            <a:endParaRPr sz="1800">
              <a:latin typeface="Microsoft Sans Serif"/>
              <a:cs typeface="Microsoft Sans Serif"/>
            </a:endParaRPr>
          </a:p>
          <a:p>
            <a:pPr marL="85725" marR="173355">
              <a:lnSpc>
                <a:spcPct val="100000"/>
              </a:lnSpc>
              <a:spcBef>
                <a:spcPts val="1080"/>
              </a:spcBef>
            </a:pPr>
            <a:r>
              <a:rPr sz="1800" b="1" spc="-195" dirty="0">
                <a:latin typeface="Arial"/>
                <a:cs typeface="Arial"/>
              </a:rPr>
              <a:t>Ex</a:t>
            </a:r>
            <a:r>
              <a:rPr sz="1800" b="1" spc="-110" dirty="0">
                <a:latin typeface="Arial"/>
                <a:cs typeface="Arial"/>
              </a:rPr>
              <a:t>ample</a:t>
            </a:r>
            <a:r>
              <a:rPr sz="1800" b="1" spc="-185" dirty="0">
                <a:latin typeface="Arial"/>
                <a:cs typeface="Arial"/>
              </a:rPr>
              <a:t>s: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ject  recog</a:t>
            </a:r>
            <a:r>
              <a:rPr sz="1800" spc="-90" dirty="0">
                <a:latin typeface="Microsoft Sans Serif"/>
                <a:cs typeface="Microsoft Sans Serif"/>
              </a:rPr>
              <a:t>ni</a:t>
            </a:r>
            <a:r>
              <a:rPr sz="1800" spc="-6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io</a:t>
            </a:r>
            <a:r>
              <a:rPr sz="1800" spc="-140" dirty="0">
                <a:latin typeface="Microsoft Sans Serif"/>
                <a:cs typeface="Microsoft Sans Serif"/>
              </a:rPr>
              <a:t>n</a:t>
            </a:r>
            <a:r>
              <a:rPr sz="1800" spc="-110" dirty="0">
                <a:latin typeface="Microsoft Sans Serif"/>
                <a:cs typeface="Microsoft Sans Serif"/>
              </a:rPr>
              <a:t>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segmen</a:t>
            </a:r>
            <a:r>
              <a:rPr sz="1800" spc="-10" dirty="0">
                <a:latin typeface="Microsoft Sans Serif"/>
                <a:cs typeface="Microsoft Sans Serif"/>
              </a:rPr>
              <a:t>ta</a:t>
            </a:r>
            <a:r>
              <a:rPr sz="1800" spc="-15" dirty="0">
                <a:latin typeface="Microsoft Sans Serif"/>
                <a:cs typeface="Microsoft Sans Serif"/>
              </a:rPr>
              <a:t>ti</a:t>
            </a:r>
            <a:r>
              <a:rPr sz="1800" spc="-160" dirty="0">
                <a:latin typeface="Microsoft Sans Serif"/>
                <a:cs typeface="Microsoft Sans Serif"/>
              </a:rPr>
              <a:t>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9903" y="3508247"/>
            <a:ext cx="2586355" cy="379730"/>
          </a:xfrm>
          <a:custGeom>
            <a:avLst/>
            <a:gdLst/>
            <a:ahLst/>
            <a:cxnLst/>
            <a:rect l="l" t="t" r="r" b="b"/>
            <a:pathLst>
              <a:path w="2586354" h="379729">
                <a:moveTo>
                  <a:pt x="0" y="379475"/>
                </a:moveTo>
                <a:lnTo>
                  <a:pt x="2586228" y="379475"/>
                </a:lnTo>
                <a:lnTo>
                  <a:pt x="258622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96000" y="3529965"/>
            <a:ext cx="257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125" dirty="0">
                <a:latin typeface="Arial"/>
                <a:cs typeface="Arial"/>
              </a:rPr>
              <a:t>High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250" dirty="0">
                <a:latin typeface="Arial"/>
                <a:cs typeface="Arial"/>
              </a:rPr>
              <a:t>L</a:t>
            </a:r>
            <a:r>
              <a:rPr sz="1800" b="1" spc="-260" dirty="0">
                <a:latin typeface="Arial"/>
                <a:cs typeface="Arial"/>
              </a:rPr>
              <a:t>e</a:t>
            </a:r>
            <a:r>
              <a:rPr sz="1800" b="1" spc="-55" dirty="0">
                <a:latin typeface="Arial"/>
                <a:cs typeface="Arial"/>
              </a:rPr>
              <a:t>v</a:t>
            </a:r>
            <a:r>
              <a:rPr sz="1800" b="1" spc="-90" dirty="0">
                <a:latin typeface="Arial"/>
                <a:cs typeface="Arial"/>
              </a:rPr>
              <a:t>el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245" dirty="0">
                <a:latin typeface="Arial"/>
                <a:cs typeface="Arial"/>
              </a:rPr>
              <a:t>P</a:t>
            </a:r>
            <a:r>
              <a:rPr sz="1800" b="1" spc="-110" dirty="0">
                <a:latin typeface="Arial"/>
                <a:cs typeface="Arial"/>
              </a:rPr>
              <a:t>r</a:t>
            </a:r>
            <a:r>
              <a:rPr sz="1800" b="1" spc="-170" dirty="0">
                <a:latin typeface="Arial"/>
                <a:cs typeface="Arial"/>
              </a:rPr>
              <a:t>o</a:t>
            </a:r>
            <a:r>
              <a:rPr sz="1800" b="1" spc="-270" dirty="0">
                <a:latin typeface="Arial"/>
                <a:cs typeface="Arial"/>
              </a:rPr>
              <a:t>c</a:t>
            </a:r>
            <a:r>
              <a:rPr sz="1800" b="1" spc="-190" dirty="0">
                <a:latin typeface="Arial"/>
                <a:cs typeface="Arial"/>
              </a:rPr>
              <a:t>es</a:t>
            </a:r>
            <a:r>
              <a:rPr sz="1800" b="1" spc="-23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83553" y="3875278"/>
            <a:ext cx="2599055" cy="2136140"/>
            <a:chOff x="6083553" y="3875278"/>
            <a:chExt cx="2599055" cy="2136140"/>
          </a:xfrm>
        </p:grpSpPr>
        <p:sp>
          <p:nvSpPr>
            <p:cNvPr id="21" name="object 21"/>
            <p:cNvSpPr/>
            <p:nvPr/>
          </p:nvSpPr>
          <p:spPr>
            <a:xfrm>
              <a:off x="6089903" y="3881628"/>
              <a:ext cx="2586355" cy="2123440"/>
            </a:xfrm>
            <a:custGeom>
              <a:avLst/>
              <a:gdLst/>
              <a:ahLst/>
              <a:cxnLst/>
              <a:rect l="l" t="t" r="r" b="b"/>
              <a:pathLst>
                <a:path w="2586354" h="2123440">
                  <a:moveTo>
                    <a:pt x="2586228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586228" y="2122932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89903" y="3881628"/>
              <a:ext cx="2586355" cy="2123440"/>
            </a:xfrm>
            <a:custGeom>
              <a:avLst/>
              <a:gdLst/>
              <a:ahLst/>
              <a:cxnLst/>
              <a:rect l="l" t="t" r="r" b="b"/>
              <a:pathLst>
                <a:path w="2586354" h="2123440">
                  <a:moveTo>
                    <a:pt x="0" y="2122932"/>
                  </a:moveTo>
                  <a:lnTo>
                    <a:pt x="2586228" y="2122932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096000" y="3902786"/>
            <a:ext cx="257429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0" dirty="0">
                <a:latin typeface="Arial"/>
                <a:cs typeface="Arial"/>
              </a:rPr>
              <a:t>n</a:t>
            </a:r>
            <a:r>
              <a:rPr sz="1800" b="1" spc="-145" dirty="0">
                <a:latin typeface="Arial"/>
                <a:cs typeface="Arial"/>
              </a:rPr>
              <a:t>p</a:t>
            </a:r>
            <a:r>
              <a:rPr sz="1800" b="1" spc="-140" dirty="0">
                <a:latin typeface="Arial"/>
                <a:cs typeface="Arial"/>
              </a:rPr>
              <a:t>u</a:t>
            </a:r>
            <a:r>
              <a:rPr sz="1800" b="1" spc="-135" dirty="0">
                <a:latin typeface="Arial"/>
                <a:cs typeface="Arial"/>
              </a:rPr>
              <a:t>t: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A</a:t>
            </a:r>
            <a:r>
              <a:rPr sz="1800" spc="-3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trib</a:t>
            </a:r>
            <a:r>
              <a:rPr sz="1800" spc="-114" dirty="0">
                <a:latin typeface="Microsoft Sans Serif"/>
                <a:cs typeface="Microsoft Sans Serif"/>
              </a:rPr>
              <a:t>ut</a:t>
            </a:r>
            <a:r>
              <a:rPr sz="1800" spc="-200" dirty="0">
                <a:latin typeface="Microsoft Sans Serif"/>
                <a:cs typeface="Microsoft Sans Serif"/>
              </a:rPr>
              <a:t>es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b="1" spc="-130" dirty="0">
                <a:latin typeface="Arial"/>
                <a:cs typeface="Arial"/>
              </a:rPr>
              <a:t>Outp</a:t>
            </a:r>
            <a:r>
              <a:rPr sz="1800" b="1" spc="-125" dirty="0">
                <a:latin typeface="Arial"/>
                <a:cs typeface="Arial"/>
              </a:rPr>
              <a:t>u</a:t>
            </a:r>
            <a:r>
              <a:rPr sz="1800" b="1" spc="-135" dirty="0">
                <a:latin typeface="Arial"/>
                <a:cs typeface="Arial"/>
              </a:rPr>
              <a:t>t:</a:t>
            </a:r>
            <a:endParaRPr sz="1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latin typeface="Microsoft Sans Serif"/>
                <a:cs typeface="Microsoft Sans Serif"/>
              </a:rPr>
              <a:t>Understanding</a:t>
            </a:r>
            <a:endParaRPr sz="1800">
              <a:latin typeface="Microsoft Sans Serif"/>
              <a:cs typeface="Microsoft Sans Serif"/>
            </a:endParaRPr>
          </a:p>
          <a:p>
            <a:pPr marL="85725" marR="401320">
              <a:lnSpc>
                <a:spcPct val="100000"/>
              </a:lnSpc>
              <a:spcBef>
                <a:spcPts val="1080"/>
              </a:spcBef>
            </a:pPr>
            <a:r>
              <a:rPr sz="1800" b="1" spc="-210" dirty="0">
                <a:latin typeface="Arial"/>
                <a:cs typeface="Arial"/>
              </a:rPr>
              <a:t>E</a:t>
            </a:r>
            <a:r>
              <a:rPr sz="1800" b="1" spc="-170" dirty="0">
                <a:latin typeface="Arial"/>
                <a:cs typeface="Arial"/>
              </a:rPr>
              <a:t>x</a:t>
            </a:r>
            <a:r>
              <a:rPr sz="1800" b="1" spc="-135" dirty="0">
                <a:latin typeface="Arial"/>
                <a:cs typeface="Arial"/>
              </a:rPr>
              <a:t>am</a:t>
            </a:r>
            <a:r>
              <a:rPr sz="1800" b="1" spc="-105" dirty="0">
                <a:latin typeface="Arial"/>
                <a:cs typeface="Arial"/>
              </a:rPr>
              <a:t>p</a:t>
            </a:r>
            <a:r>
              <a:rPr sz="1800" b="1" spc="-60" dirty="0">
                <a:latin typeface="Arial"/>
                <a:cs typeface="Arial"/>
              </a:rPr>
              <a:t>l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85" dirty="0">
                <a:latin typeface="Arial"/>
                <a:cs typeface="Arial"/>
              </a:rPr>
              <a:t>s: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Sce</a:t>
            </a:r>
            <a:r>
              <a:rPr sz="1800" spc="-200" dirty="0">
                <a:latin typeface="Microsoft Sans Serif"/>
                <a:cs typeface="Microsoft Sans Serif"/>
              </a:rPr>
              <a:t>n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5" dirty="0">
                <a:latin typeface="Microsoft Sans Serif"/>
                <a:cs typeface="Microsoft Sans Serif"/>
              </a:rPr>
              <a:t>understanding, 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-15" dirty="0">
                <a:latin typeface="Microsoft Sans Serif"/>
                <a:cs typeface="Microsoft Sans Serif"/>
              </a:rPr>
              <a:t>t</a:t>
            </a:r>
            <a:r>
              <a:rPr sz="1800" spc="-160" dirty="0">
                <a:latin typeface="Microsoft Sans Serif"/>
                <a:cs typeface="Microsoft Sans Serif"/>
              </a:rPr>
              <a:t>on</a:t>
            </a:r>
            <a:r>
              <a:rPr sz="1800" spc="-185" dirty="0">
                <a:latin typeface="Microsoft Sans Serif"/>
                <a:cs typeface="Microsoft Sans Serif"/>
              </a:rPr>
              <a:t>omo</a:t>
            </a:r>
            <a:r>
              <a:rPr sz="1800" spc="-155" dirty="0">
                <a:latin typeface="Microsoft Sans Serif"/>
                <a:cs typeface="Microsoft Sans Serif"/>
              </a:rPr>
              <a:t>u</a:t>
            </a:r>
            <a:r>
              <a:rPr sz="1800" spc="-300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n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65" dirty="0">
                <a:latin typeface="Microsoft Sans Serif"/>
                <a:cs typeface="Microsoft Sans Serif"/>
              </a:rPr>
              <a:t>vi</a:t>
            </a:r>
            <a:r>
              <a:rPr sz="1800" spc="-45" dirty="0">
                <a:latin typeface="Microsoft Sans Serif"/>
                <a:cs typeface="Microsoft Sans Serif"/>
              </a:rPr>
              <a:t>g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73317" y="3166110"/>
            <a:ext cx="0" cy="3086100"/>
          </a:xfrm>
          <a:custGeom>
            <a:avLst/>
            <a:gdLst/>
            <a:ahLst/>
            <a:cxnLst/>
            <a:rect l="l" t="t" r="r" b="b"/>
            <a:pathLst>
              <a:path h="3086100">
                <a:moveTo>
                  <a:pt x="0" y="0"/>
                </a:moveTo>
                <a:lnTo>
                  <a:pt x="0" y="3086100"/>
                </a:lnTo>
              </a:path>
            </a:pathLst>
          </a:custGeom>
          <a:ln w="381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7" y="147828"/>
            <a:ext cx="8772144" cy="64861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86450" y="4461509"/>
            <a:ext cx="2242185" cy="203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OTHER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FIELDS</a:t>
            </a:r>
            <a:endParaRPr sz="2400">
              <a:latin typeface="Arial MT"/>
              <a:cs typeface="Arial MT"/>
            </a:endParaRPr>
          </a:p>
          <a:p>
            <a:pPr marL="598805" marR="137795" indent="-43307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Arial MT"/>
                <a:cs typeface="Arial MT"/>
              </a:rPr>
              <a:t>e.g.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Medical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Image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Processing</a:t>
            </a:r>
            <a:endParaRPr sz="1800">
              <a:latin typeface="Arial MT"/>
              <a:cs typeface="Arial MT"/>
            </a:endParaRPr>
          </a:p>
          <a:p>
            <a:pPr marL="33655" marR="13970" indent="71755" algn="ctr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(Human </a:t>
            </a:r>
            <a:r>
              <a:rPr sz="1800" spc="-25" dirty="0">
                <a:latin typeface="Arial MT"/>
                <a:cs typeface="Arial MT"/>
              </a:rPr>
              <a:t>anatomy, </a:t>
            </a:r>
            <a:r>
              <a:rPr sz="1800" spc="-20" dirty="0">
                <a:latin typeface="Arial MT"/>
                <a:cs typeface="Arial MT"/>
              </a:rPr>
              <a:t> Physiology, 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Diagnostic </a:t>
            </a:r>
            <a:r>
              <a:rPr sz="1800" spc="-25" dirty="0">
                <a:latin typeface="Arial MT"/>
                <a:cs typeface="Arial MT"/>
              </a:rPr>
              <a:t>Radiology,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etc.)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6504" y="5215890"/>
            <a:ext cx="20561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9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SIGNAL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</a:t>
            </a:r>
            <a:r>
              <a:rPr sz="2400" spc="-15" dirty="0">
                <a:latin typeface="Arial MT"/>
                <a:cs typeface="Arial MT"/>
              </a:rPr>
              <a:t>R</a:t>
            </a:r>
            <a:r>
              <a:rPr sz="2400" dirty="0">
                <a:latin typeface="Arial MT"/>
                <a:cs typeface="Arial MT"/>
              </a:rPr>
              <a:t>OC</a:t>
            </a:r>
            <a:r>
              <a:rPr sz="2400" spc="-10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ING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6188" y="3653408"/>
            <a:ext cx="13620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OPTICS,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</a:t>
            </a:r>
            <a:r>
              <a:rPr sz="2400" spc="-15" dirty="0">
                <a:latin typeface="Arial MT"/>
                <a:cs typeface="Arial MT"/>
              </a:rPr>
              <a:t>H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1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ICS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22623" y="719073"/>
            <a:ext cx="2158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6870">
              <a:lnSpc>
                <a:spcPct val="100000"/>
              </a:lnSpc>
              <a:spcBef>
                <a:spcPts val="100"/>
              </a:spcBef>
            </a:pPr>
            <a:r>
              <a:rPr sz="2400" b="0" spc="-40" dirty="0">
                <a:solidFill>
                  <a:srgbClr val="000000"/>
                </a:solidFill>
                <a:latin typeface="Arial MT"/>
                <a:cs typeface="Arial MT"/>
              </a:rPr>
              <a:t>BIOLOGY, </a:t>
            </a:r>
            <a:r>
              <a:rPr sz="2400"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P</a:t>
            </a:r>
            <a:r>
              <a:rPr sz="2400" b="0" spc="-10" dirty="0">
                <a:solidFill>
                  <a:srgbClr val="000000"/>
                </a:solidFill>
                <a:latin typeface="Arial MT"/>
                <a:cs typeface="Arial MT"/>
              </a:rPr>
              <a:t>S</a:t>
            </a:r>
            <a:r>
              <a:rPr sz="2400" b="0" spc="-5" dirty="0">
                <a:solidFill>
                  <a:srgbClr val="000000"/>
                </a:solidFill>
                <a:latin typeface="Arial MT"/>
                <a:cs typeface="Arial MT"/>
              </a:rPr>
              <a:t>Y</a:t>
            </a:r>
            <a:r>
              <a:rPr sz="2400" b="0" spc="-15" dirty="0">
                <a:solidFill>
                  <a:srgbClr val="000000"/>
                </a:solidFill>
                <a:latin typeface="Arial MT"/>
                <a:cs typeface="Arial MT"/>
              </a:rPr>
              <a:t>C</a:t>
            </a:r>
            <a:r>
              <a:rPr sz="2400" b="0" dirty="0">
                <a:solidFill>
                  <a:srgbClr val="000000"/>
                </a:solidFill>
                <a:latin typeface="Arial MT"/>
                <a:cs typeface="Arial MT"/>
              </a:rPr>
              <a:t>HOLOGY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712" y="1016253"/>
            <a:ext cx="2197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M</a:t>
            </a:r>
            <a:r>
              <a:rPr sz="2400" spc="-180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</a:t>
            </a:r>
            <a:r>
              <a:rPr sz="2400" spc="-10" dirty="0">
                <a:latin typeface="Arial MT"/>
                <a:cs typeface="Arial MT"/>
              </a:rPr>
              <a:t>H</a:t>
            </a:r>
            <a:r>
              <a:rPr sz="2400" dirty="0">
                <a:latin typeface="Arial MT"/>
                <a:cs typeface="Arial MT"/>
              </a:rPr>
              <a:t>EM</a:t>
            </a:r>
            <a:r>
              <a:rPr sz="2400" spc="-18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TICS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783" y="1382013"/>
            <a:ext cx="2499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Arial MT"/>
                <a:cs typeface="Arial MT"/>
              </a:rPr>
              <a:t>(geometry,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probability,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187" y="1686509"/>
            <a:ext cx="22002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linear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algebra,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etc.)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57035" y="1472895"/>
            <a:ext cx="182181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NUMERICAL</a:t>
            </a:r>
            <a:endParaRPr sz="2400">
              <a:latin typeface="Arial MT"/>
              <a:cs typeface="Arial MT"/>
            </a:endParaRPr>
          </a:p>
          <a:p>
            <a:pPr marL="74930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 MT"/>
                <a:cs typeface="Arial MT"/>
              </a:rPr>
              <a:t>METHODS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0946" y="3302889"/>
            <a:ext cx="1741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Arial MT"/>
                <a:cs typeface="Arial MT"/>
              </a:rPr>
              <a:t>STATISTICS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96105" y="2925317"/>
            <a:ext cx="15322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89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Image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Process</a:t>
            </a:r>
            <a:r>
              <a:rPr sz="2400" spc="-15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ng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808" y="289940"/>
            <a:ext cx="7228382" cy="492443"/>
          </a:xfrm>
        </p:spPr>
        <p:txBody>
          <a:bodyPr/>
          <a:lstStyle/>
          <a:p>
            <a:r>
              <a:rPr lang="en-GB" dirty="0" smtClean="0"/>
              <a:t>Quantization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534108"/>
            <a:ext cx="7900670" cy="3447098"/>
          </a:xfrm>
        </p:spPr>
        <p:txBody>
          <a:bodyPr/>
          <a:lstStyle/>
          <a:p>
            <a:r>
              <a:rPr lang="en-IN" dirty="0"/>
              <a:t>Quantization is </a:t>
            </a:r>
            <a:r>
              <a:rPr lang="en-IN" b="1" dirty="0"/>
              <a:t>a </a:t>
            </a:r>
            <a:r>
              <a:rPr lang="en-IN" b="1" dirty="0" err="1"/>
              <a:t>lossy</a:t>
            </a:r>
            <a:r>
              <a:rPr lang="en-IN" b="1" dirty="0"/>
              <a:t> compression technique which is achieved by compressing a range of values to single quantum</a:t>
            </a:r>
            <a:r>
              <a:rPr lang="en-IN" dirty="0"/>
              <a:t>. In other words, we can also say that it is a process of converting a continuous range of values into a finite range of discrete values.</a:t>
            </a:r>
          </a:p>
        </p:txBody>
      </p:sp>
    </p:spTree>
    <p:extLst>
      <p:ext uri="{BB962C8B-B14F-4D97-AF65-F5344CB8AC3E}">
        <p14:creationId xmlns:p14="http://schemas.microsoft.com/office/powerpoint/2010/main" val="356291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808" y="289940"/>
            <a:ext cx="7228382" cy="492443"/>
          </a:xfrm>
        </p:spPr>
        <p:txBody>
          <a:bodyPr/>
          <a:lstStyle/>
          <a:p>
            <a:r>
              <a:rPr lang="en-GB" dirty="0" smtClean="0"/>
              <a:t>Sampling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2567"/>
            <a:ext cx="9144000" cy="16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2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2669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45" dirty="0"/>
              <a:t>MCS</a:t>
            </a:r>
            <a:r>
              <a:rPr sz="4400" spc="-45" dirty="0"/>
              <a:t> </a:t>
            </a:r>
            <a:r>
              <a:rPr sz="4400" spc="-110" dirty="0"/>
              <a:t>2004</a:t>
            </a:r>
            <a:r>
              <a:rPr sz="4400" spc="-50" dirty="0"/>
              <a:t> </a:t>
            </a:r>
            <a:r>
              <a:rPr sz="4400" spc="-380" dirty="0"/>
              <a:t>Gene</a:t>
            </a:r>
            <a:r>
              <a:rPr sz="4400" spc="-185" dirty="0"/>
              <a:t>r</a:t>
            </a:r>
            <a:r>
              <a:rPr sz="4400" spc="-105" dirty="0"/>
              <a:t>al</a:t>
            </a:r>
            <a:r>
              <a:rPr sz="4400" spc="-50" dirty="0"/>
              <a:t> </a:t>
            </a:r>
            <a:r>
              <a:rPr sz="4400" spc="-190" dirty="0"/>
              <a:t>In</a:t>
            </a:r>
            <a:r>
              <a:rPr sz="4400" spc="-200" dirty="0"/>
              <a:t>f</a:t>
            </a:r>
            <a:r>
              <a:rPr sz="4400" spc="-420" dirty="0"/>
              <a:t>o</a:t>
            </a:r>
            <a:r>
              <a:rPr sz="4400" spc="-185" dirty="0"/>
              <a:t>r</a:t>
            </a:r>
            <a:r>
              <a:rPr sz="4400" spc="-340" dirty="0"/>
              <a:t>m</a:t>
            </a:r>
            <a:r>
              <a:rPr sz="4400" spc="-125" dirty="0"/>
              <a:t>a</a:t>
            </a:r>
            <a:r>
              <a:rPr sz="4400" spc="-275" dirty="0"/>
              <a:t>tion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612648" y="1600200"/>
            <a:ext cx="8153400" cy="4953000"/>
          </a:xfrm>
          <a:custGeom>
            <a:avLst/>
            <a:gdLst/>
            <a:ahLst/>
            <a:cxnLst/>
            <a:rect l="l" t="t" r="r" b="b"/>
            <a:pathLst>
              <a:path w="8153400" h="4953000">
                <a:moveTo>
                  <a:pt x="0" y="4953000"/>
                </a:moveTo>
                <a:lnTo>
                  <a:pt x="8153400" y="4953000"/>
                </a:lnTo>
                <a:lnTo>
                  <a:pt x="8153400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ln w="9144">
            <a:solidFill>
              <a:srgbClr val="93B6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3287" y="1538388"/>
            <a:ext cx="7881620" cy="48133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70840" indent="-320675">
              <a:lnSpc>
                <a:spcPct val="100000"/>
              </a:lnSpc>
              <a:spcBef>
                <a:spcPts val="33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71475" algn="l"/>
              </a:tabLst>
            </a:pPr>
            <a:r>
              <a:rPr sz="2900" b="1" spc="-41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900" b="1" spc="-390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900" b="1" spc="-250" dirty="0">
                <a:solidFill>
                  <a:srgbClr val="C00000"/>
                </a:solidFill>
                <a:latin typeface="Arial"/>
                <a:cs typeface="Arial"/>
              </a:rPr>
              <a:t>ggested</a:t>
            </a:r>
            <a:r>
              <a:rPr sz="29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900" b="1" spc="-16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900" b="1" spc="-33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900" b="1" spc="-155" dirty="0">
                <a:solidFill>
                  <a:srgbClr val="C00000"/>
                </a:solidFill>
                <a:latin typeface="Arial"/>
                <a:cs typeface="Arial"/>
              </a:rPr>
              <a:t>xt</a:t>
            </a:r>
            <a:r>
              <a:rPr sz="2900" b="1" spc="-225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2900" b="1" spc="-229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900" b="1" spc="-24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900" b="1" spc="-220" dirty="0">
                <a:solidFill>
                  <a:srgbClr val="C00000"/>
                </a:solidFill>
                <a:latin typeface="Arial"/>
                <a:cs typeface="Arial"/>
              </a:rPr>
              <a:t>k:</a:t>
            </a:r>
            <a:endParaRPr sz="2900">
              <a:latin typeface="Arial"/>
              <a:cs typeface="Arial"/>
            </a:endParaRPr>
          </a:p>
          <a:p>
            <a:pPr marL="690880" marR="62230" indent="-274320">
              <a:lnSpc>
                <a:spcPts val="3240"/>
              </a:lnSpc>
              <a:spcBef>
                <a:spcPts val="645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spc="-345" dirty="0">
                <a:latin typeface="Microsoft Sans Serif"/>
                <a:cs typeface="Microsoft Sans Serif"/>
              </a:rPr>
              <a:t>R.C.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0" dirty="0">
                <a:latin typeface="Microsoft Sans Serif"/>
                <a:cs typeface="Microsoft Sans Serif"/>
              </a:rPr>
              <a:t>G</a:t>
            </a:r>
            <a:r>
              <a:rPr sz="3000" spc="-245" dirty="0">
                <a:latin typeface="Microsoft Sans Serif"/>
                <a:cs typeface="Microsoft Sans Serif"/>
              </a:rPr>
              <a:t>on</a:t>
            </a:r>
            <a:r>
              <a:rPr sz="3000" spc="-235" dirty="0">
                <a:latin typeface="Microsoft Sans Serif"/>
                <a:cs typeface="Microsoft Sans Serif"/>
              </a:rPr>
              <a:t>z</a:t>
            </a:r>
            <a:r>
              <a:rPr sz="3000" spc="-100" dirty="0">
                <a:latin typeface="Microsoft Sans Serif"/>
                <a:cs typeface="Microsoft Sans Serif"/>
              </a:rPr>
              <a:t>alez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and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430" dirty="0">
                <a:latin typeface="Microsoft Sans Serif"/>
                <a:cs typeface="Microsoft Sans Serif"/>
              </a:rPr>
              <a:t>R.E.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75" dirty="0">
                <a:latin typeface="Microsoft Sans Serif"/>
                <a:cs typeface="Microsoft Sans Serif"/>
              </a:rPr>
              <a:t>W</a:t>
            </a:r>
            <a:r>
              <a:rPr sz="3000" spc="-220" dirty="0">
                <a:latin typeface="Microsoft Sans Serif"/>
                <a:cs typeface="Microsoft Sans Serif"/>
              </a:rPr>
              <a:t>ood</a:t>
            </a:r>
            <a:r>
              <a:rPr sz="3000" spc="-265" dirty="0">
                <a:latin typeface="Microsoft Sans Serif"/>
                <a:cs typeface="Microsoft Sans Serif"/>
              </a:rPr>
              <a:t>s</a:t>
            </a:r>
            <a:r>
              <a:rPr sz="3000" spc="-180" dirty="0">
                <a:latin typeface="Microsoft Sans Serif"/>
                <a:cs typeface="Microsoft Sans Serif"/>
              </a:rPr>
              <a:t>,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155" dirty="0">
                <a:latin typeface="Microsoft Sans Serif"/>
                <a:cs typeface="Microsoft Sans Serif"/>
              </a:rPr>
              <a:t>“</a:t>
            </a:r>
            <a:r>
              <a:rPr sz="3000" b="1" spc="-140" dirty="0">
                <a:solidFill>
                  <a:srgbClr val="006FC0"/>
                </a:solidFill>
                <a:latin typeface="Arial"/>
                <a:cs typeface="Arial"/>
              </a:rPr>
              <a:t>Digital</a:t>
            </a:r>
            <a:r>
              <a:rPr sz="3000" b="1" spc="-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150" dirty="0">
                <a:solidFill>
                  <a:srgbClr val="006FC0"/>
                </a:solidFill>
                <a:latin typeface="Arial"/>
                <a:cs typeface="Arial"/>
              </a:rPr>
              <a:t>Im</a:t>
            </a:r>
            <a:r>
              <a:rPr sz="3000" b="1" spc="-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3000" b="1" spc="-180" dirty="0">
                <a:solidFill>
                  <a:srgbClr val="006FC0"/>
                </a:solidFill>
                <a:latin typeface="Arial"/>
                <a:cs typeface="Arial"/>
              </a:rPr>
              <a:t>ge  </a:t>
            </a:r>
            <a:r>
              <a:rPr sz="3000" b="1" spc="-335" dirty="0">
                <a:solidFill>
                  <a:srgbClr val="006FC0"/>
                </a:solidFill>
                <a:latin typeface="Arial"/>
                <a:cs typeface="Arial"/>
              </a:rPr>
              <a:t>Proces</a:t>
            </a:r>
            <a:r>
              <a:rPr sz="3000" b="1" spc="-33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3000" b="1" spc="-9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3000" b="1" spc="-21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r>
              <a:rPr sz="3000" b="1" spc="-250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3000" spc="-15" dirty="0">
                <a:latin typeface="Microsoft Sans Serif"/>
                <a:cs typeface="Microsoft Sans Serif"/>
              </a:rPr>
              <a:t>”,</a:t>
            </a:r>
            <a:r>
              <a:rPr sz="3000" spc="-5" dirty="0">
                <a:latin typeface="Microsoft Sans Serif"/>
                <a:cs typeface="Microsoft Sans Serif"/>
              </a:rPr>
              <a:t> </a:t>
            </a:r>
            <a:r>
              <a:rPr sz="3000" spc="-20" dirty="0">
                <a:latin typeface="Microsoft Sans Serif"/>
                <a:cs typeface="Microsoft Sans Serif"/>
              </a:rPr>
              <a:t>3</a:t>
            </a:r>
            <a:r>
              <a:rPr sz="3000" spc="-7" baseline="25000" dirty="0">
                <a:latin typeface="Microsoft Sans Serif"/>
                <a:cs typeface="Microsoft Sans Serif"/>
              </a:rPr>
              <a:t>rd</a:t>
            </a:r>
            <a:r>
              <a:rPr sz="3000" baseline="25000" dirty="0">
                <a:latin typeface="Microsoft Sans Serif"/>
                <a:cs typeface="Microsoft Sans Serif"/>
              </a:rPr>
              <a:t> </a:t>
            </a:r>
            <a:r>
              <a:rPr sz="3000" spc="-397" baseline="25000" dirty="0">
                <a:latin typeface="Microsoft Sans Serif"/>
                <a:cs typeface="Microsoft Sans Serif"/>
              </a:rPr>
              <a:t> </a:t>
            </a:r>
            <a:r>
              <a:rPr sz="3000" spc="-60" dirty="0">
                <a:latin typeface="Microsoft Sans Serif"/>
                <a:cs typeface="Microsoft Sans Serif"/>
              </a:rPr>
              <a:t>edit</a:t>
            </a:r>
            <a:r>
              <a:rPr sz="3000" spc="-30" dirty="0">
                <a:latin typeface="Microsoft Sans Serif"/>
                <a:cs typeface="Microsoft Sans Serif"/>
              </a:rPr>
              <a:t>i</a:t>
            </a:r>
            <a:r>
              <a:rPr sz="3000" spc="-235" dirty="0">
                <a:latin typeface="Microsoft Sans Serif"/>
                <a:cs typeface="Microsoft Sans Serif"/>
              </a:rPr>
              <a:t>on,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54" dirty="0">
                <a:latin typeface="Microsoft Sans Serif"/>
                <a:cs typeface="Microsoft Sans Serif"/>
              </a:rPr>
              <a:t>Pre</a:t>
            </a:r>
            <a:r>
              <a:rPr sz="3000" spc="-285" dirty="0">
                <a:latin typeface="Microsoft Sans Serif"/>
                <a:cs typeface="Microsoft Sans Serif"/>
              </a:rPr>
              <a:t>n</a:t>
            </a:r>
            <a:r>
              <a:rPr sz="3000" spc="-125" dirty="0">
                <a:latin typeface="Microsoft Sans Serif"/>
                <a:cs typeface="Microsoft Sans Serif"/>
              </a:rPr>
              <a:t>tic</a:t>
            </a:r>
            <a:r>
              <a:rPr sz="3000" spc="-195" dirty="0">
                <a:latin typeface="Microsoft Sans Serif"/>
                <a:cs typeface="Microsoft Sans Serif"/>
              </a:rPr>
              <a:t>e</a:t>
            </a:r>
            <a:r>
              <a:rPr sz="3000" spc="-5" dirty="0">
                <a:latin typeface="Microsoft Sans Serif"/>
                <a:cs typeface="Microsoft Sans Serif"/>
              </a:rPr>
              <a:t>-</a:t>
            </a:r>
            <a:r>
              <a:rPr sz="3000" spc="-170" dirty="0">
                <a:latin typeface="Microsoft Sans Serif"/>
                <a:cs typeface="Microsoft Sans Serif"/>
              </a:rPr>
              <a:t>Ha</a:t>
            </a:r>
            <a:r>
              <a:rPr sz="3000" spc="-55" dirty="0">
                <a:latin typeface="Microsoft Sans Serif"/>
                <a:cs typeface="Microsoft Sans Serif"/>
              </a:rPr>
              <a:t>l</a:t>
            </a:r>
            <a:r>
              <a:rPr sz="3000" spc="-25" dirty="0">
                <a:latin typeface="Microsoft Sans Serif"/>
                <a:cs typeface="Microsoft Sans Serif"/>
              </a:rPr>
              <a:t>l</a:t>
            </a:r>
            <a:r>
              <a:rPr sz="3000" spc="-20" dirty="0">
                <a:latin typeface="Microsoft Sans Serif"/>
                <a:cs typeface="Microsoft Sans Serif"/>
              </a:rPr>
              <a:t>’</a:t>
            </a:r>
            <a:r>
              <a:rPr sz="3000" spc="50" dirty="0">
                <a:latin typeface="Microsoft Sans Serif"/>
                <a:cs typeface="Microsoft Sans Serif"/>
              </a:rPr>
              <a:t> </a:t>
            </a:r>
            <a:r>
              <a:rPr sz="3000" spc="-15" dirty="0">
                <a:latin typeface="Microsoft Sans Serif"/>
                <a:cs typeface="Microsoft Sans Serif"/>
              </a:rPr>
              <a:t>2011</a:t>
            </a:r>
            <a:endParaRPr sz="3000">
              <a:latin typeface="Microsoft Sans Serif"/>
              <a:cs typeface="Microsoft Sans Serif"/>
            </a:endParaRPr>
          </a:p>
          <a:p>
            <a:pPr marL="690880" marR="43180" indent="-274320">
              <a:lnSpc>
                <a:spcPts val="3240"/>
              </a:lnSpc>
              <a:spcBef>
                <a:spcPts val="605"/>
              </a:spcBef>
              <a:tabLst>
                <a:tab pos="7368540" algn="l"/>
              </a:tabLst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spc="-280" dirty="0">
                <a:latin typeface="Microsoft Sans Serif"/>
                <a:cs typeface="Microsoft Sans Serif"/>
              </a:rPr>
              <a:t>Cha</a:t>
            </a:r>
            <a:r>
              <a:rPr sz="3000" spc="-270" dirty="0">
                <a:latin typeface="Microsoft Sans Serif"/>
                <a:cs typeface="Microsoft Sans Serif"/>
              </a:rPr>
              <a:t>n</a:t>
            </a:r>
            <a:r>
              <a:rPr sz="3000" spc="-15" dirty="0">
                <a:latin typeface="Microsoft Sans Serif"/>
                <a:cs typeface="Microsoft Sans Serif"/>
              </a:rPr>
              <a:t>da</a:t>
            </a:r>
            <a:r>
              <a:rPr sz="3000" spc="-180" dirty="0">
                <a:latin typeface="Microsoft Sans Serif"/>
                <a:cs typeface="Microsoft Sans Serif"/>
              </a:rPr>
              <a:t>,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70" dirty="0">
                <a:latin typeface="Microsoft Sans Serif"/>
                <a:cs typeface="Microsoft Sans Serif"/>
              </a:rPr>
              <a:t>Bhaba</a:t>
            </a:r>
            <a:r>
              <a:rPr sz="3000" spc="-80" dirty="0">
                <a:latin typeface="Microsoft Sans Serif"/>
                <a:cs typeface="Microsoft Sans Serif"/>
              </a:rPr>
              <a:t>t</a:t>
            </a:r>
            <a:r>
              <a:rPr sz="3000" spc="-340" dirty="0">
                <a:latin typeface="Microsoft Sans Serif"/>
                <a:cs typeface="Microsoft Sans Serif"/>
              </a:rPr>
              <a:t>os</a:t>
            </a:r>
            <a:r>
              <a:rPr sz="3000" spc="-375" dirty="0">
                <a:latin typeface="Microsoft Sans Serif"/>
                <a:cs typeface="Microsoft Sans Serif"/>
              </a:rPr>
              <a:t>h</a:t>
            </a:r>
            <a:r>
              <a:rPr sz="3000" spc="-180" dirty="0">
                <a:latin typeface="Microsoft Sans Serif"/>
                <a:cs typeface="Microsoft Sans Serif"/>
              </a:rPr>
              <a:t>,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00" dirty="0">
                <a:latin typeface="Microsoft Sans Serif"/>
                <a:cs typeface="Microsoft Sans Serif"/>
              </a:rPr>
              <a:t>Ma</a:t>
            </a:r>
            <a:r>
              <a:rPr sz="3000" spc="-30" dirty="0">
                <a:latin typeface="Microsoft Sans Serif"/>
                <a:cs typeface="Microsoft Sans Serif"/>
              </a:rPr>
              <a:t>j</a:t>
            </a:r>
            <a:r>
              <a:rPr sz="3000" spc="-260" dirty="0">
                <a:latin typeface="Microsoft Sans Serif"/>
                <a:cs typeface="Microsoft Sans Serif"/>
              </a:rPr>
              <a:t>umde</a:t>
            </a:r>
            <a:r>
              <a:rPr sz="3000" spc="-215" dirty="0">
                <a:latin typeface="Microsoft Sans Serif"/>
                <a:cs typeface="Microsoft Sans Serif"/>
              </a:rPr>
              <a:t>r</a:t>
            </a:r>
            <a:r>
              <a:rPr sz="3000" spc="-180" dirty="0">
                <a:latin typeface="Microsoft Sans Serif"/>
                <a:cs typeface="Microsoft Sans Serif"/>
              </a:rPr>
              <a:t>,</a:t>
            </a:r>
            <a:r>
              <a:rPr sz="3000" spc="5" dirty="0">
                <a:latin typeface="Microsoft Sans Serif"/>
                <a:cs typeface="Microsoft Sans Serif"/>
              </a:rPr>
              <a:t> </a:t>
            </a:r>
            <a:r>
              <a:rPr sz="3000" spc="-170" dirty="0">
                <a:latin typeface="Microsoft Sans Serif"/>
                <a:cs typeface="Microsoft Sans Serif"/>
              </a:rPr>
              <a:t>Dwi</a:t>
            </a:r>
            <a:r>
              <a:rPr sz="3000" spc="-65" dirty="0">
                <a:latin typeface="Microsoft Sans Serif"/>
                <a:cs typeface="Microsoft Sans Serif"/>
              </a:rPr>
              <a:t>j</a:t>
            </a:r>
            <a:r>
              <a:rPr sz="3000" spc="-345" dirty="0">
                <a:latin typeface="Microsoft Sans Serif"/>
                <a:cs typeface="Microsoft Sans Serif"/>
              </a:rPr>
              <a:t>esh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35" dirty="0">
                <a:latin typeface="Microsoft Sans Serif"/>
                <a:cs typeface="Microsoft Sans Serif"/>
              </a:rPr>
              <a:t>Dutta  </a:t>
            </a:r>
            <a:r>
              <a:rPr sz="3000" spc="150" dirty="0">
                <a:latin typeface="Microsoft Sans Serif"/>
                <a:cs typeface="Microsoft Sans Serif"/>
              </a:rPr>
              <a:t>“</a:t>
            </a:r>
            <a:r>
              <a:rPr sz="3000" b="1" spc="-140" dirty="0">
                <a:solidFill>
                  <a:srgbClr val="006FC0"/>
                </a:solidFill>
                <a:latin typeface="Arial"/>
                <a:cs typeface="Arial"/>
              </a:rPr>
              <a:t>Digital</a:t>
            </a:r>
            <a:r>
              <a:rPr sz="3000" b="1" spc="-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150" dirty="0">
                <a:solidFill>
                  <a:srgbClr val="006FC0"/>
                </a:solidFill>
                <a:latin typeface="Arial"/>
                <a:cs typeface="Arial"/>
              </a:rPr>
              <a:t>Im</a:t>
            </a:r>
            <a:r>
              <a:rPr sz="3000" b="1" spc="-8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3000" b="1" spc="-240" dirty="0">
                <a:solidFill>
                  <a:srgbClr val="006FC0"/>
                </a:solidFill>
                <a:latin typeface="Arial"/>
                <a:cs typeface="Arial"/>
              </a:rPr>
              <a:t>ge</a:t>
            </a:r>
            <a:r>
              <a:rPr sz="30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290" dirty="0">
                <a:solidFill>
                  <a:srgbClr val="006FC0"/>
                </a:solidFill>
                <a:latin typeface="Arial"/>
                <a:cs typeface="Arial"/>
              </a:rPr>
              <a:t>Processing</a:t>
            </a:r>
            <a:r>
              <a:rPr sz="3000" b="1" spc="-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195" dirty="0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sz="3000" b="1" spc="-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000" b="1" spc="-160" dirty="0">
                <a:solidFill>
                  <a:srgbClr val="006FC0"/>
                </a:solidFill>
                <a:latin typeface="Arial"/>
                <a:cs typeface="Arial"/>
              </a:rPr>
              <a:t>Analys</a:t>
            </a:r>
            <a:r>
              <a:rPr sz="3000" b="1" spc="-15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3000" b="1" spc="-29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3000" spc="155" dirty="0">
                <a:latin typeface="Microsoft Sans Serif"/>
                <a:cs typeface="Microsoft Sans Serif"/>
              </a:rPr>
              <a:t>”</a:t>
            </a:r>
            <a:r>
              <a:rPr sz="3000" dirty="0">
                <a:latin typeface="Microsoft Sans Serif"/>
                <a:cs typeface="Microsoft Sans Serif"/>
              </a:rPr>
              <a:t>	</a:t>
            </a:r>
            <a:r>
              <a:rPr sz="3000" spc="-15" dirty="0">
                <a:latin typeface="Microsoft Sans Serif"/>
                <a:cs typeface="Microsoft Sans Serif"/>
              </a:rPr>
              <a:t>2</a:t>
            </a:r>
            <a:r>
              <a:rPr sz="3000" spc="-142" baseline="25000" dirty="0">
                <a:latin typeface="Microsoft Sans Serif"/>
                <a:cs typeface="Microsoft Sans Serif"/>
              </a:rPr>
              <a:t>nd  </a:t>
            </a:r>
            <a:r>
              <a:rPr sz="3000" spc="-60" dirty="0">
                <a:latin typeface="Microsoft Sans Serif"/>
                <a:cs typeface="Microsoft Sans Serif"/>
              </a:rPr>
              <a:t>edit</a:t>
            </a:r>
            <a:r>
              <a:rPr sz="3000" spc="-30" dirty="0">
                <a:latin typeface="Microsoft Sans Serif"/>
                <a:cs typeface="Microsoft Sans Serif"/>
              </a:rPr>
              <a:t>i</a:t>
            </a:r>
            <a:r>
              <a:rPr sz="3000" spc="-235" dirty="0">
                <a:latin typeface="Microsoft Sans Serif"/>
                <a:cs typeface="Microsoft Sans Serif"/>
              </a:rPr>
              <a:t>on,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345" dirty="0">
                <a:latin typeface="Microsoft Sans Serif"/>
                <a:cs typeface="Microsoft Sans Serif"/>
              </a:rPr>
              <a:t>PHI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Lea</a:t>
            </a:r>
            <a:r>
              <a:rPr sz="3000" spc="-70" dirty="0">
                <a:latin typeface="Microsoft Sans Serif"/>
                <a:cs typeface="Microsoft Sans Serif"/>
              </a:rPr>
              <a:t>r</a:t>
            </a:r>
            <a:r>
              <a:rPr sz="3000" spc="-220" dirty="0">
                <a:latin typeface="Microsoft Sans Serif"/>
                <a:cs typeface="Microsoft Sans Serif"/>
              </a:rPr>
              <a:t>ni</a:t>
            </a:r>
            <a:r>
              <a:rPr sz="3000" spc="-320" dirty="0">
                <a:latin typeface="Microsoft Sans Serif"/>
                <a:cs typeface="Microsoft Sans Serif"/>
              </a:rPr>
              <a:t>n</a:t>
            </a:r>
            <a:r>
              <a:rPr sz="3000" spc="-15" dirty="0">
                <a:latin typeface="Microsoft Sans Serif"/>
                <a:cs typeface="Microsoft Sans Serif"/>
              </a:rPr>
              <a:t>g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370840" indent="-320675">
              <a:lnSpc>
                <a:spcPct val="100000"/>
              </a:lnSpc>
              <a:buClr>
                <a:srgbClr val="DD8046"/>
              </a:buClr>
              <a:buSzPct val="60344"/>
              <a:buFont typeface="Wingdings"/>
              <a:buChar char=""/>
              <a:tabLst>
                <a:tab pos="371475" algn="l"/>
              </a:tabLst>
            </a:pPr>
            <a:r>
              <a:rPr sz="2900" b="1" spc="-225" dirty="0">
                <a:solidFill>
                  <a:srgbClr val="C00000"/>
                </a:solidFill>
                <a:latin typeface="Arial"/>
                <a:cs typeface="Arial"/>
              </a:rPr>
              <a:t>Prerequisites</a:t>
            </a:r>
            <a:endParaRPr sz="2900">
              <a:latin typeface="Arial"/>
              <a:cs typeface="Arial"/>
            </a:endParaRPr>
          </a:p>
          <a:p>
            <a:pPr marL="416559">
              <a:lnSpc>
                <a:spcPct val="100000"/>
              </a:lnSpc>
              <a:spcBef>
                <a:spcPts val="300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50" dirty="0">
                <a:latin typeface="Microsoft Sans Serif"/>
                <a:cs typeface="Microsoft Sans Serif"/>
              </a:rPr>
              <a:t>Knowledge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100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the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90" dirty="0">
                <a:latin typeface="Microsoft Sans Serif"/>
                <a:cs typeface="Microsoft Sans Serif"/>
              </a:rPr>
              <a:t>following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25" dirty="0">
                <a:latin typeface="Microsoft Sans Serif"/>
                <a:cs typeface="Microsoft Sans Serif"/>
              </a:rPr>
              <a:t>three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125" dirty="0">
                <a:latin typeface="Microsoft Sans Serif"/>
                <a:cs typeface="Microsoft Sans Serif"/>
              </a:rPr>
              <a:t>areas:</a:t>
            </a:r>
            <a:endParaRPr sz="2600">
              <a:latin typeface="Microsoft Sans Serif"/>
              <a:cs typeface="Microsoft Sans Serif"/>
            </a:endParaRPr>
          </a:p>
          <a:p>
            <a:pPr marL="965200" lvl="1" indent="-229235">
              <a:lnSpc>
                <a:spcPts val="2625"/>
              </a:lnSpc>
              <a:spcBef>
                <a:spcPts val="240"/>
              </a:spcBef>
              <a:buClr>
                <a:srgbClr val="DD8046"/>
              </a:buClr>
              <a:buSzPct val="73913"/>
              <a:buFont typeface="Wingdings"/>
              <a:buChar char=""/>
              <a:tabLst>
                <a:tab pos="965835" algn="l"/>
              </a:tabLst>
            </a:pPr>
            <a:r>
              <a:rPr sz="2300" spc="-135" dirty="0">
                <a:latin typeface="Microsoft Sans Serif"/>
                <a:cs typeface="Microsoft Sans Serif"/>
              </a:rPr>
              <a:t>Linear</a:t>
            </a:r>
            <a:r>
              <a:rPr sz="2300" spc="30" dirty="0">
                <a:latin typeface="Microsoft Sans Serif"/>
                <a:cs typeface="Microsoft Sans Serif"/>
              </a:rPr>
              <a:t> </a:t>
            </a:r>
            <a:r>
              <a:rPr sz="2300" spc="-60" dirty="0">
                <a:latin typeface="Microsoft Sans Serif"/>
                <a:cs typeface="Microsoft Sans Serif"/>
              </a:rPr>
              <a:t>algebra,</a:t>
            </a:r>
            <a:r>
              <a:rPr sz="2300" spc="30" dirty="0">
                <a:latin typeface="Microsoft Sans Serif"/>
                <a:cs typeface="Microsoft Sans Serif"/>
              </a:rPr>
              <a:t> </a:t>
            </a:r>
            <a:r>
              <a:rPr sz="2300" spc="-150" dirty="0">
                <a:latin typeface="Microsoft Sans Serif"/>
                <a:cs typeface="Microsoft Sans Serif"/>
              </a:rPr>
              <a:t>Elementary</a:t>
            </a:r>
            <a:r>
              <a:rPr sz="2300" spc="35" dirty="0">
                <a:latin typeface="Microsoft Sans Serif"/>
                <a:cs typeface="Microsoft Sans Serif"/>
              </a:rPr>
              <a:t> </a:t>
            </a:r>
            <a:r>
              <a:rPr sz="2300" spc="-30" dirty="0">
                <a:latin typeface="Microsoft Sans Serif"/>
                <a:cs typeface="Microsoft Sans Serif"/>
              </a:rPr>
              <a:t>probability</a:t>
            </a:r>
            <a:r>
              <a:rPr sz="2300" spc="30" dirty="0">
                <a:latin typeface="Microsoft Sans Serif"/>
                <a:cs typeface="Microsoft Sans Serif"/>
              </a:rPr>
              <a:t> </a:t>
            </a:r>
            <a:r>
              <a:rPr sz="2300" spc="-120" dirty="0">
                <a:latin typeface="Microsoft Sans Serif"/>
                <a:cs typeface="Microsoft Sans Serif"/>
              </a:rPr>
              <a:t>theory,</a:t>
            </a:r>
            <a:r>
              <a:rPr sz="2300" spc="20" dirty="0">
                <a:latin typeface="Microsoft Sans Serif"/>
                <a:cs typeface="Microsoft Sans Serif"/>
              </a:rPr>
              <a:t> </a:t>
            </a:r>
            <a:r>
              <a:rPr sz="2300" spc="-55" dirty="0">
                <a:latin typeface="Microsoft Sans Serif"/>
                <a:cs typeface="Microsoft Sans Serif"/>
              </a:rPr>
              <a:t>Digital</a:t>
            </a:r>
            <a:endParaRPr sz="2300">
              <a:latin typeface="Microsoft Sans Serif"/>
              <a:cs typeface="Microsoft Sans Serif"/>
            </a:endParaRPr>
          </a:p>
          <a:p>
            <a:pPr marL="965200">
              <a:lnSpc>
                <a:spcPts val="2625"/>
              </a:lnSpc>
            </a:pPr>
            <a:r>
              <a:rPr sz="2300" spc="-120" dirty="0">
                <a:latin typeface="Microsoft Sans Serif"/>
                <a:cs typeface="Microsoft Sans Serif"/>
              </a:rPr>
              <a:t>Signal</a:t>
            </a:r>
            <a:r>
              <a:rPr sz="2300" dirty="0">
                <a:latin typeface="Microsoft Sans Serif"/>
                <a:cs typeface="Microsoft Sans Serif"/>
              </a:rPr>
              <a:t> </a:t>
            </a:r>
            <a:r>
              <a:rPr sz="2300" spc="-204" dirty="0">
                <a:latin typeface="Microsoft Sans Serif"/>
                <a:cs typeface="Microsoft Sans Serif"/>
              </a:rPr>
              <a:t>Processing</a:t>
            </a:r>
            <a:endParaRPr sz="2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77698"/>
            <a:ext cx="7502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70" dirty="0"/>
              <a:t>History</a:t>
            </a:r>
            <a:r>
              <a:rPr sz="4000" spc="-50" dirty="0"/>
              <a:t> </a:t>
            </a:r>
            <a:r>
              <a:rPr sz="4000" spc="-200" dirty="0"/>
              <a:t>of</a:t>
            </a:r>
            <a:r>
              <a:rPr sz="4000" spc="220" dirty="0"/>
              <a:t> </a:t>
            </a:r>
            <a:r>
              <a:rPr sz="4000" spc="-190" dirty="0"/>
              <a:t>Digital</a:t>
            </a:r>
            <a:r>
              <a:rPr sz="4000" spc="-60" dirty="0"/>
              <a:t> </a:t>
            </a:r>
            <a:r>
              <a:rPr sz="4000" spc="-229" dirty="0"/>
              <a:t>Image</a:t>
            </a:r>
            <a:r>
              <a:rPr sz="4000" spc="-70" dirty="0"/>
              <a:t> </a:t>
            </a:r>
            <a:r>
              <a:rPr sz="4000" spc="-390" dirty="0"/>
              <a:t>Processing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828800"/>
            <a:ext cx="3931920" cy="39319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89828" y="3065145"/>
            <a:ext cx="3037840" cy="220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00"/>
              </a:spcBef>
            </a:pPr>
            <a:r>
              <a:rPr sz="2400" b="1" spc="-185" dirty="0">
                <a:latin typeface="Arial"/>
                <a:cs typeface="Arial"/>
              </a:rPr>
              <a:t>Fir</a:t>
            </a:r>
            <a:r>
              <a:rPr sz="2400" b="1" spc="-245" dirty="0">
                <a:latin typeface="Arial"/>
                <a:cs typeface="Arial"/>
              </a:rPr>
              <a:t>st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14" dirty="0">
                <a:latin typeface="Arial"/>
                <a:cs typeface="Arial"/>
              </a:rPr>
              <a:t>Digital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20" dirty="0">
                <a:latin typeface="Arial"/>
                <a:cs typeface="Arial"/>
              </a:rPr>
              <a:t>Photog</a:t>
            </a:r>
            <a:r>
              <a:rPr sz="2400" b="1" spc="-130" dirty="0">
                <a:latin typeface="Arial"/>
                <a:cs typeface="Arial"/>
              </a:rPr>
              <a:t>r</a:t>
            </a:r>
            <a:r>
              <a:rPr sz="2400" b="1" spc="-155" dirty="0">
                <a:latin typeface="Arial"/>
                <a:cs typeface="Arial"/>
              </a:rPr>
              <a:t>aph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Arial"/>
              <a:cs typeface="Arial"/>
            </a:endParaRPr>
          </a:p>
          <a:p>
            <a:pPr marL="12700" marR="232410">
              <a:lnSpc>
                <a:spcPct val="100000"/>
              </a:lnSpc>
            </a:pPr>
            <a:r>
              <a:rPr sz="2400" spc="-150" dirty="0">
                <a:solidFill>
                  <a:srgbClr val="006FC0"/>
                </a:solidFill>
                <a:latin typeface="Microsoft Sans Serif"/>
                <a:cs typeface="Microsoft Sans Serif"/>
              </a:rPr>
              <a:t>I</a:t>
            </a:r>
            <a:r>
              <a:rPr sz="2400" spc="-285" dirty="0">
                <a:solidFill>
                  <a:srgbClr val="006FC0"/>
                </a:solidFill>
                <a:latin typeface="Microsoft Sans Serif"/>
                <a:cs typeface="Microsoft Sans Serif"/>
              </a:rPr>
              <a:t>n</a:t>
            </a:r>
            <a:r>
              <a:rPr sz="2400" spc="1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006FC0"/>
                </a:solidFill>
                <a:latin typeface="Microsoft Sans Serif"/>
                <a:cs typeface="Microsoft Sans Serif"/>
              </a:rPr>
              <a:t>1</a:t>
            </a:r>
            <a:r>
              <a:rPr sz="2400" spc="-25" dirty="0">
                <a:solidFill>
                  <a:srgbClr val="006FC0"/>
                </a:solidFill>
                <a:latin typeface="Microsoft Sans Serif"/>
                <a:cs typeface="Microsoft Sans Serif"/>
              </a:rPr>
              <a:t>9</a:t>
            </a:r>
            <a:r>
              <a:rPr sz="2400" spc="-15" dirty="0">
                <a:solidFill>
                  <a:srgbClr val="006FC0"/>
                </a:solidFill>
                <a:latin typeface="Microsoft Sans Serif"/>
                <a:cs typeface="Microsoft Sans Serif"/>
              </a:rPr>
              <a:t>57</a:t>
            </a:r>
            <a:r>
              <a:rPr sz="2400" spc="3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006FC0"/>
                </a:solidFill>
                <a:latin typeface="Microsoft Sans Serif"/>
                <a:cs typeface="Microsoft Sans Serif"/>
              </a:rPr>
              <a:t>when</a:t>
            </a:r>
            <a:r>
              <a:rPr sz="2400" spc="2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409" dirty="0">
                <a:solidFill>
                  <a:srgbClr val="006FC0"/>
                </a:solidFill>
                <a:latin typeface="Microsoft Sans Serif"/>
                <a:cs typeface="Microsoft Sans Serif"/>
              </a:rPr>
              <a:t>Ru</a:t>
            </a:r>
            <a:r>
              <a:rPr sz="2400" spc="-405" dirty="0">
                <a:solidFill>
                  <a:srgbClr val="006FC0"/>
                </a:solidFill>
                <a:latin typeface="Microsoft Sans Serif"/>
                <a:cs typeface="Microsoft Sans Serif"/>
              </a:rPr>
              <a:t>s</a:t>
            </a:r>
            <a:r>
              <a:rPr sz="2400" spc="-400" dirty="0">
                <a:solidFill>
                  <a:srgbClr val="006FC0"/>
                </a:solidFill>
                <a:latin typeface="Microsoft Sans Serif"/>
                <a:cs typeface="Microsoft Sans Serif"/>
              </a:rPr>
              <a:t>s</a:t>
            </a:r>
            <a:r>
              <a:rPr sz="2400" spc="-55" dirty="0">
                <a:solidFill>
                  <a:srgbClr val="006FC0"/>
                </a:solidFill>
                <a:latin typeface="Microsoft Sans Serif"/>
                <a:cs typeface="Microsoft Sans Serif"/>
              </a:rPr>
              <a:t>ell  </a:t>
            </a:r>
            <a:r>
              <a:rPr sz="2400" spc="-170" dirty="0">
                <a:solidFill>
                  <a:srgbClr val="006FC0"/>
                </a:solidFill>
                <a:latin typeface="Microsoft Sans Serif"/>
                <a:cs typeface="Microsoft Sans Serif"/>
              </a:rPr>
              <a:t>Kir</a:t>
            </a:r>
            <a:r>
              <a:rPr sz="2400" spc="-200" dirty="0">
                <a:solidFill>
                  <a:srgbClr val="006FC0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006FC0"/>
                </a:solidFill>
                <a:latin typeface="Microsoft Sans Serif"/>
                <a:cs typeface="Microsoft Sans Serif"/>
              </a:rPr>
              <a:t>c</a:t>
            </a:r>
            <a:r>
              <a:rPr sz="2400" spc="-285" dirty="0">
                <a:solidFill>
                  <a:srgbClr val="006FC0"/>
                </a:solidFill>
                <a:latin typeface="Microsoft Sans Serif"/>
                <a:cs typeface="Microsoft Sans Serif"/>
              </a:rPr>
              <a:t>h</a:t>
            </a:r>
            <a:r>
              <a:rPr sz="2400" spc="1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006FC0"/>
                </a:solidFill>
                <a:latin typeface="Microsoft Sans Serif"/>
                <a:cs typeface="Microsoft Sans Serif"/>
              </a:rPr>
              <a:t>m</a:t>
            </a:r>
            <a:r>
              <a:rPr sz="2400" spc="-175" dirty="0">
                <a:solidFill>
                  <a:srgbClr val="006FC0"/>
                </a:solidFill>
                <a:latin typeface="Microsoft Sans Serif"/>
                <a:cs typeface="Microsoft Sans Serif"/>
              </a:rPr>
              <a:t>a</a:t>
            </a:r>
            <a:r>
              <a:rPr sz="2400" spc="-75" dirty="0">
                <a:solidFill>
                  <a:srgbClr val="006FC0"/>
                </a:solidFill>
                <a:latin typeface="Microsoft Sans Serif"/>
                <a:cs typeface="Microsoft Sans Serif"/>
              </a:rPr>
              <a:t>de</a:t>
            </a:r>
            <a:r>
              <a:rPr sz="2400" spc="4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Microsoft Sans Serif"/>
                <a:cs typeface="Microsoft Sans Serif"/>
              </a:rPr>
              <a:t>a  </a:t>
            </a:r>
            <a:r>
              <a:rPr sz="2400" spc="10" dirty="0">
                <a:solidFill>
                  <a:srgbClr val="006FC0"/>
                </a:solidFill>
                <a:latin typeface="Microsoft Sans Serif"/>
                <a:cs typeface="Microsoft Sans Serif"/>
              </a:rPr>
              <a:t>176×176</a:t>
            </a:r>
            <a:r>
              <a:rPr sz="2400" spc="2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006FC0"/>
                </a:solidFill>
                <a:latin typeface="Microsoft Sans Serif"/>
                <a:cs typeface="Microsoft Sans Serif"/>
              </a:rPr>
              <a:t>pixel</a:t>
            </a:r>
            <a:r>
              <a:rPr sz="240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400" b="1" spc="-110" dirty="0">
                <a:solidFill>
                  <a:srgbClr val="006FC0"/>
                </a:solidFill>
                <a:latin typeface="Arial"/>
                <a:cs typeface="Arial"/>
              </a:rPr>
              <a:t>digital </a:t>
            </a:r>
            <a:r>
              <a:rPr sz="2400" b="1" spc="-6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006FC0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77698"/>
            <a:ext cx="7502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70" dirty="0"/>
              <a:t>History</a:t>
            </a:r>
            <a:r>
              <a:rPr sz="4000" spc="-50" dirty="0"/>
              <a:t> </a:t>
            </a:r>
            <a:r>
              <a:rPr sz="4000" spc="-200" dirty="0"/>
              <a:t>of</a:t>
            </a:r>
            <a:r>
              <a:rPr sz="4000" spc="220" dirty="0"/>
              <a:t> </a:t>
            </a:r>
            <a:r>
              <a:rPr sz="4000" spc="-190" dirty="0"/>
              <a:t>Digital</a:t>
            </a:r>
            <a:r>
              <a:rPr sz="4000" spc="-60" dirty="0"/>
              <a:t> </a:t>
            </a:r>
            <a:r>
              <a:rPr sz="4000" spc="-229" dirty="0"/>
              <a:t>Image</a:t>
            </a:r>
            <a:r>
              <a:rPr sz="4000" spc="-70" dirty="0"/>
              <a:t> </a:t>
            </a:r>
            <a:r>
              <a:rPr sz="4000" spc="-390" dirty="0"/>
              <a:t>Processing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497533"/>
            <a:ext cx="78854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95" dirty="0">
                <a:latin typeface="Arial"/>
                <a:cs typeface="Arial"/>
              </a:rPr>
              <a:t>Early</a:t>
            </a:r>
            <a:r>
              <a:rPr sz="3000" b="1" spc="-30" dirty="0">
                <a:latin typeface="Arial"/>
                <a:cs typeface="Arial"/>
              </a:rPr>
              <a:t> </a:t>
            </a:r>
            <a:r>
              <a:rPr sz="3000" b="1" spc="-155" dirty="0">
                <a:latin typeface="Arial"/>
                <a:cs typeface="Arial"/>
              </a:rPr>
              <a:t>1920s:</a:t>
            </a:r>
            <a:r>
              <a:rPr sz="3000" b="1" spc="-80" dirty="0">
                <a:latin typeface="Arial"/>
                <a:cs typeface="Arial"/>
              </a:rPr>
              <a:t> </a:t>
            </a:r>
            <a:r>
              <a:rPr sz="3000" spc="-180" dirty="0">
                <a:latin typeface="Microsoft Sans Serif"/>
                <a:cs typeface="Microsoft Sans Serif"/>
              </a:rPr>
              <a:t>One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</a:t>
            </a:r>
            <a:r>
              <a:rPr sz="3000" spc="120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80" dirty="0">
                <a:latin typeface="Microsoft Sans Serif"/>
                <a:cs typeface="Microsoft Sans Serif"/>
              </a:rPr>
              <a:t>first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applications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</a:t>
            </a:r>
            <a:r>
              <a:rPr sz="3000" spc="114" dirty="0">
                <a:latin typeface="Microsoft Sans Serif"/>
                <a:cs typeface="Microsoft Sans Serif"/>
              </a:rPr>
              <a:t> </a:t>
            </a:r>
            <a:r>
              <a:rPr sz="3000" spc="-20" dirty="0">
                <a:latin typeface="Microsoft Sans Serif"/>
                <a:cs typeface="Microsoft Sans Serif"/>
              </a:rPr>
              <a:t>digital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955419"/>
            <a:ext cx="4663440" cy="193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62965">
              <a:lnSpc>
                <a:spcPct val="100000"/>
              </a:lnSpc>
              <a:spcBef>
                <a:spcPts val="100"/>
              </a:spcBef>
            </a:pPr>
            <a:r>
              <a:rPr sz="3000" spc="-140" dirty="0">
                <a:latin typeface="Microsoft Sans Serif"/>
                <a:cs typeface="Microsoft Sans Serif"/>
              </a:rPr>
              <a:t>imag</a:t>
            </a:r>
            <a:r>
              <a:rPr sz="3000" spc="-50" dirty="0">
                <a:latin typeface="Microsoft Sans Serif"/>
                <a:cs typeface="Microsoft Sans Serif"/>
              </a:rPr>
              <a:t>i</a:t>
            </a:r>
            <a:r>
              <a:rPr sz="3000" spc="-185" dirty="0">
                <a:latin typeface="Microsoft Sans Serif"/>
                <a:cs typeface="Microsoft Sans Serif"/>
              </a:rPr>
              <a:t>ng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290" dirty="0">
                <a:latin typeface="Microsoft Sans Serif"/>
                <a:cs typeface="Microsoft Sans Serif"/>
              </a:rPr>
              <a:t>w</a:t>
            </a:r>
            <a:r>
              <a:rPr sz="3000" spc="-260" dirty="0">
                <a:latin typeface="Microsoft Sans Serif"/>
                <a:cs typeface="Microsoft Sans Serif"/>
              </a:rPr>
              <a:t>as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20" dirty="0">
                <a:latin typeface="Microsoft Sans Serif"/>
                <a:cs typeface="Microsoft Sans Serif"/>
              </a:rPr>
              <a:t>i</a:t>
            </a:r>
            <a:r>
              <a:rPr sz="3000" spc="-275" dirty="0">
                <a:latin typeface="Microsoft Sans Serif"/>
                <a:cs typeface="Microsoft Sans Serif"/>
              </a:rPr>
              <a:t>n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370" dirty="0">
                <a:latin typeface="Microsoft Sans Serif"/>
                <a:cs typeface="Microsoft Sans Serif"/>
              </a:rPr>
              <a:t>n</a:t>
            </a:r>
            <a:r>
              <a:rPr sz="3000" spc="-229" dirty="0">
                <a:latin typeface="Microsoft Sans Serif"/>
                <a:cs typeface="Microsoft Sans Serif"/>
              </a:rPr>
              <a:t>e</a:t>
            </a:r>
            <a:r>
              <a:rPr sz="3000" spc="-395" dirty="0">
                <a:latin typeface="Microsoft Sans Serif"/>
                <a:cs typeface="Microsoft Sans Serif"/>
              </a:rPr>
              <a:t>w</a:t>
            </a:r>
            <a:r>
              <a:rPr sz="3000" spc="-265" dirty="0">
                <a:latin typeface="Microsoft Sans Serif"/>
                <a:cs typeface="Microsoft Sans Serif"/>
              </a:rPr>
              <a:t>s</a:t>
            </a:r>
            <a:r>
              <a:rPr sz="3000" dirty="0">
                <a:latin typeface="Microsoft Sans Serif"/>
                <a:cs typeface="Microsoft Sans Serif"/>
              </a:rPr>
              <a:t>-  </a:t>
            </a:r>
            <a:r>
              <a:rPr sz="3000" spc="-45" dirty="0">
                <a:latin typeface="Microsoft Sans Serif"/>
                <a:cs typeface="Microsoft Sans Serif"/>
              </a:rPr>
              <a:t>paper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165" dirty="0">
                <a:latin typeface="Microsoft Sans Serif"/>
                <a:cs typeface="Microsoft Sans Serif"/>
              </a:rPr>
              <a:t>industry</a:t>
            </a:r>
            <a:endParaRPr sz="3000">
              <a:latin typeface="Microsoft Sans Serif"/>
              <a:cs typeface="Microsoft Sans Serif"/>
            </a:endParaRPr>
          </a:p>
          <a:p>
            <a:pPr marL="652780" marR="5080" indent="-274320">
              <a:lnSpc>
                <a:spcPct val="100000"/>
              </a:lnSpc>
              <a:spcBef>
                <a:spcPts val="600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spc="-459" dirty="0">
                <a:latin typeface="Microsoft Sans Serif"/>
                <a:cs typeface="Microsoft Sans Serif"/>
              </a:rPr>
              <a:t>T</a:t>
            </a:r>
            <a:r>
              <a:rPr sz="3000" spc="-434" dirty="0">
                <a:latin typeface="Microsoft Sans Serif"/>
                <a:cs typeface="Microsoft Sans Serif"/>
              </a:rPr>
              <a:t>h</a:t>
            </a:r>
            <a:r>
              <a:rPr sz="3000" spc="-170" dirty="0">
                <a:latin typeface="Microsoft Sans Serif"/>
                <a:cs typeface="Microsoft Sans Serif"/>
              </a:rPr>
              <a:t>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04" dirty="0">
                <a:latin typeface="Microsoft Sans Serif"/>
                <a:cs typeface="Microsoft Sans Serif"/>
              </a:rPr>
              <a:t>Ba</a:t>
            </a:r>
            <a:r>
              <a:rPr sz="3000" spc="-60" dirty="0">
                <a:latin typeface="Microsoft Sans Serif"/>
                <a:cs typeface="Microsoft Sans Serif"/>
              </a:rPr>
              <a:t>r</a:t>
            </a:r>
            <a:r>
              <a:rPr sz="3000" spc="-120" dirty="0">
                <a:latin typeface="Microsoft Sans Serif"/>
                <a:cs typeface="Microsoft Sans Serif"/>
              </a:rPr>
              <a:t>tlane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14" dirty="0">
                <a:latin typeface="Microsoft Sans Serif"/>
                <a:cs typeface="Microsoft Sans Serif"/>
              </a:rPr>
              <a:t>cable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picture  </a:t>
            </a:r>
            <a:r>
              <a:rPr sz="3000" spc="-10" dirty="0">
                <a:latin typeface="Microsoft Sans Serif"/>
                <a:cs typeface="Microsoft Sans Serif"/>
              </a:rPr>
              <a:t>t</a:t>
            </a:r>
            <a:r>
              <a:rPr sz="3000" spc="-40" dirty="0">
                <a:latin typeface="Microsoft Sans Serif"/>
                <a:cs typeface="Microsoft Sans Serif"/>
              </a:rPr>
              <a:t>r</a:t>
            </a:r>
            <a:r>
              <a:rPr sz="3000" spc="-300" dirty="0">
                <a:latin typeface="Microsoft Sans Serif"/>
                <a:cs typeface="Microsoft Sans Serif"/>
              </a:rPr>
              <a:t>an</a:t>
            </a:r>
            <a:r>
              <a:rPr sz="3000" spc="-280" dirty="0">
                <a:latin typeface="Microsoft Sans Serif"/>
                <a:cs typeface="Microsoft Sans Serif"/>
              </a:rPr>
              <a:t>s</a:t>
            </a:r>
            <a:r>
              <a:rPr sz="3000" spc="-300" dirty="0">
                <a:latin typeface="Microsoft Sans Serif"/>
                <a:cs typeface="Microsoft Sans Serif"/>
              </a:rPr>
              <a:t>mission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54" dirty="0">
                <a:latin typeface="Microsoft Sans Serif"/>
                <a:cs typeface="Microsoft Sans Serif"/>
              </a:rPr>
              <a:t>se</a:t>
            </a:r>
            <a:r>
              <a:rPr sz="3000" spc="-55" dirty="0">
                <a:latin typeface="Microsoft Sans Serif"/>
                <a:cs typeface="Microsoft Sans Serif"/>
              </a:rPr>
              <a:t>r</a:t>
            </a:r>
            <a:r>
              <a:rPr sz="3000" spc="-185" dirty="0">
                <a:latin typeface="Microsoft Sans Serif"/>
                <a:cs typeface="Microsoft Sans Serif"/>
              </a:rPr>
              <a:t>vice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3936568"/>
            <a:ext cx="7106284" cy="238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</a:pPr>
            <a:r>
              <a:rPr sz="2100" spc="-155" dirty="0">
                <a:solidFill>
                  <a:srgbClr val="93B6D2"/>
                </a:solidFill>
                <a:latin typeface="Cambria"/>
                <a:cs typeface="Cambria"/>
              </a:rPr>
              <a:t>🞑 </a:t>
            </a:r>
            <a:r>
              <a:rPr sz="3000" spc="-245" dirty="0">
                <a:latin typeface="Microsoft Sans Serif"/>
                <a:cs typeface="Microsoft Sans Serif"/>
              </a:rPr>
              <a:t>Images</a:t>
            </a:r>
            <a:r>
              <a:rPr sz="3000" spc="-240" dirty="0">
                <a:latin typeface="Microsoft Sans Serif"/>
                <a:cs typeface="Microsoft Sans Serif"/>
              </a:rPr>
              <a:t> </a:t>
            </a:r>
            <a:r>
              <a:rPr sz="3000" spc="-140" dirty="0">
                <a:latin typeface="Microsoft Sans Serif"/>
                <a:cs typeface="Microsoft Sans Serif"/>
              </a:rPr>
              <a:t>were </a:t>
            </a:r>
            <a:r>
              <a:rPr sz="3000" spc="-105" dirty="0">
                <a:latin typeface="Microsoft Sans Serif"/>
                <a:cs typeface="Microsoft Sans Serif"/>
              </a:rPr>
              <a:t>transferred </a:t>
            </a:r>
            <a:r>
              <a:rPr sz="3000" spc="-85" dirty="0">
                <a:latin typeface="Microsoft Sans Serif"/>
                <a:cs typeface="Microsoft Sans Serif"/>
              </a:rPr>
              <a:t>by </a:t>
            </a:r>
            <a:r>
              <a:rPr sz="3000" spc="-220" dirty="0">
                <a:latin typeface="Microsoft Sans Serif"/>
                <a:cs typeface="Microsoft Sans Serif"/>
              </a:rPr>
              <a:t>submarine</a:t>
            </a:r>
            <a:r>
              <a:rPr sz="3000" spc="-215" dirty="0">
                <a:latin typeface="Microsoft Sans Serif"/>
                <a:cs typeface="Microsoft Sans Serif"/>
              </a:rPr>
              <a:t> </a:t>
            </a:r>
            <a:r>
              <a:rPr sz="3000" spc="-114" dirty="0">
                <a:latin typeface="Microsoft Sans Serif"/>
                <a:cs typeface="Microsoft Sans Serif"/>
              </a:rPr>
              <a:t>cable </a:t>
            </a:r>
            <a:r>
              <a:rPr sz="3000" spc="-785" dirty="0">
                <a:latin typeface="Microsoft Sans Serif"/>
                <a:cs typeface="Microsoft Sans Serif"/>
              </a:rPr>
              <a:t> </a:t>
            </a:r>
            <a:r>
              <a:rPr sz="3000" spc="-85" dirty="0">
                <a:latin typeface="Microsoft Sans Serif"/>
                <a:cs typeface="Microsoft Sans Serif"/>
              </a:rPr>
              <a:t>bet</a:t>
            </a:r>
            <a:r>
              <a:rPr sz="3000" spc="-185" dirty="0">
                <a:latin typeface="Microsoft Sans Serif"/>
                <a:cs typeface="Microsoft Sans Serif"/>
              </a:rPr>
              <a:t>w</a:t>
            </a:r>
            <a:r>
              <a:rPr sz="3000" spc="-235" dirty="0">
                <a:latin typeface="Microsoft Sans Serif"/>
                <a:cs typeface="Microsoft Sans Serif"/>
              </a:rPr>
              <a:t>een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350" dirty="0">
                <a:latin typeface="Microsoft Sans Serif"/>
                <a:cs typeface="Microsoft Sans Serif"/>
              </a:rPr>
              <a:t>Lo</a:t>
            </a:r>
            <a:r>
              <a:rPr sz="3000" spc="-360" dirty="0">
                <a:latin typeface="Microsoft Sans Serif"/>
                <a:cs typeface="Microsoft Sans Serif"/>
              </a:rPr>
              <a:t>n</a:t>
            </a:r>
            <a:r>
              <a:rPr sz="3000" spc="-180" dirty="0">
                <a:latin typeface="Microsoft Sans Serif"/>
                <a:cs typeface="Microsoft Sans Serif"/>
              </a:rPr>
              <a:t>don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a</a:t>
            </a:r>
            <a:r>
              <a:rPr sz="3000" spc="-200" dirty="0">
                <a:latin typeface="Microsoft Sans Serif"/>
                <a:cs typeface="Microsoft Sans Serif"/>
              </a:rPr>
              <a:t>n</a:t>
            </a:r>
            <a:r>
              <a:rPr sz="3000" spc="-15" dirty="0">
                <a:latin typeface="Microsoft Sans Serif"/>
                <a:cs typeface="Microsoft Sans Serif"/>
              </a:rPr>
              <a:t>d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90" dirty="0">
                <a:latin typeface="Microsoft Sans Serif"/>
                <a:cs typeface="Microsoft Sans Serif"/>
              </a:rPr>
              <a:t>N</a:t>
            </a:r>
            <a:r>
              <a:rPr sz="3000" spc="-210" dirty="0">
                <a:latin typeface="Microsoft Sans Serif"/>
                <a:cs typeface="Microsoft Sans Serif"/>
              </a:rPr>
              <a:t>e</a:t>
            </a:r>
            <a:r>
              <a:rPr sz="3000" spc="-170" dirty="0">
                <a:latin typeface="Microsoft Sans Serif"/>
                <a:cs typeface="Microsoft Sans Serif"/>
              </a:rPr>
              <a:t>w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600" dirty="0">
                <a:latin typeface="Microsoft Sans Serif"/>
                <a:cs typeface="Microsoft Sans Serif"/>
              </a:rPr>
              <a:t>Y</a:t>
            </a:r>
            <a:r>
              <a:rPr sz="3000" spc="-110" dirty="0">
                <a:latin typeface="Microsoft Sans Serif"/>
                <a:cs typeface="Microsoft Sans Serif"/>
              </a:rPr>
              <a:t>o</a:t>
            </a:r>
            <a:r>
              <a:rPr sz="3000" spc="-15" dirty="0">
                <a:latin typeface="Microsoft Sans Serif"/>
                <a:cs typeface="Microsoft Sans Serif"/>
              </a:rPr>
              <a:t>r</a:t>
            </a:r>
            <a:r>
              <a:rPr sz="3000" spc="-190" dirty="0">
                <a:latin typeface="Microsoft Sans Serif"/>
                <a:cs typeface="Microsoft Sans Serif"/>
              </a:rPr>
              <a:t>k</a:t>
            </a:r>
            <a:endParaRPr sz="3000">
              <a:latin typeface="Microsoft Sans Serif"/>
              <a:cs typeface="Microsoft Sans Serif"/>
            </a:endParaRPr>
          </a:p>
          <a:p>
            <a:pPr marL="286385" marR="307975" indent="-274320">
              <a:lnSpc>
                <a:spcPct val="100000"/>
              </a:lnSpc>
              <a:spcBef>
                <a:spcPts val="605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spc="-240" dirty="0">
                <a:latin typeface="Microsoft Sans Serif"/>
                <a:cs typeface="Microsoft Sans Serif"/>
              </a:rPr>
              <a:t>Pictures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29" dirty="0">
                <a:latin typeface="Microsoft Sans Serif"/>
                <a:cs typeface="Microsoft Sans Serif"/>
              </a:rPr>
              <a:t>w</a:t>
            </a:r>
            <a:r>
              <a:rPr sz="3000" spc="-114" dirty="0">
                <a:latin typeface="Microsoft Sans Serif"/>
                <a:cs typeface="Microsoft Sans Serif"/>
              </a:rPr>
              <a:t>ere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45" dirty="0">
                <a:latin typeface="Microsoft Sans Serif"/>
                <a:cs typeface="Microsoft Sans Serif"/>
              </a:rPr>
              <a:t>coded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100" dirty="0">
                <a:latin typeface="Microsoft Sans Serif"/>
                <a:cs typeface="Microsoft Sans Serif"/>
              </a:rPr>
              <a:t>f</a:t>
            </a:r>
            <a:r>
              <a:rPr sz="3000" spc="-85" dirty="0">
                <a:latin typeface="Microsoft Sans Serif"/>
                <a:cs typeface="Microsoft Sans Serif"/>
              </a:rPr>
              <a:t>or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14" dirty="0">
                <a:latin typeface="Microsoft Sans Serif"/>
                <a:cs typeface="Microsoft Sans Serif"/>
              </a:rPr>
              <a:t>cable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0" dirty="0">
                <a:latin typeface="Microsoft Sans Serif"/>
                <a:cs typeface="Microsoft Sans Serif"/>
              </a:rPr>
              <a:t>t</a:t>
            </a:r>
            <a:r>
              <a:rPr sz="3000" spc="-40" dirty="0">
                <a:latin typeface="Microsoft Sans Serif"/>
                <a:cs typeface="Microsoft Sans Serif"/>
              </a:rPr>
              <a:t>r</a:t>
            </a:r>
            <a:r>
              <a:rPr sz="3000" spc="-300" dirty="0">
                <a:latin typeface="Microsoft Sans Serif"/>
                <a:cs typeface="Microsoft Sans Serif"/>
              </a:rPr>
              <a:t>an</a:t>
            </a:r>
            <a:r>
              <a:rPr sz="3000" spc="-280" dirty="0">
                <a:latin typeface="Microsoft Sans Serif"/>
                <a:cs typeface="Microsoft Sans Serif"/>
              </a:rPr>
              <a:t>s</a:t>
            </a:r>
            <a:r>
              <a:rPr sz="3000" spc="-5" dirty="0">
                <a:latin typeface="Microsoft Sans Serif"/>
                <a:cs typeface="Microsoft Sans Serif"/>
              </a:rPr>
              <a:t>fer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a</a:t>
            </a:r>
            <a:r>
              <a:rPr sz="3000" spc="-200" dirty="0">
                <a:latin typeface="Microsoft Sans Serif"/>
                <a:cs typeface="Microsoft Sans Serif"/>
              </a:rPr>
              <a:t>n</a:t>
            </a:r>
            <a:r>
              <a:rPr sz="3000" spc="-10" dirty="0">
                <a:latin typeface="Microsoft Sans Serif"/>
                <a:cs typeface="Microsoft Sans Serif"/>
              </a:rPr>
              <a:t>d  </a:t>
            </a:r>
            <a:r>
              <a:rPr sz="3000" spc="-190" dirty="0">
                <a:latin typeface="Microsoft Sans Serif"/>
                <a:cs typeface="Microsoft Sans Serif"/>
              </a:rPr>
              <a:t>reconstructed</a:t>
            </a:r>
            <a:r>
              <a:rPr sz="3000" spc="-185" dirty="0">
                <a:latin typeface="Microsoft Sans Serif"/>
                <a:cs typeface="Microsoft Sans Serif"/>
              </a:rPr>
              <a:t> </a:t>
            </a:r>
            <a:r>
              <a:rPr sz="3000" spc="-20" dirty="0">
                <a:latin typeface="Microsoft Sans Serif"/>
                <a:cs typeface="Microsoft Sans Serif"/>
              </a:rPr>
              <a:t>at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-180" dirty="0">
                <a:latin typeface="Microsoft Sans Serif"/>
                <a:cs typeface="Microsoft Sans Serif"/>
              </a:rPr>
              <a:t> </a:t>
            </a:r>
            <a:r>
              <a:rPr sz="3000" spc="-150" dirty="0">
                <a:latin typeface="Microsoft Sans Serif"/>
                <a:cs typeface="Microsoft Sans Serif"/>
              </a:rPr>
              <a:t>receiving </a:t>
            </a:r>
            <a:r>
              <a:rPr sz="3000" spc="-185" dirty="0">
                <a:latin typeface="Microsoft Sans Serif"/>
                <a:cs typeface="Microsoft Sans Serif"/>
              </a:rPr>
              <a:t>end</a:t>
            </a:r>
            <a:r>
              <a:rPr sz="3000" spc="-180" dirty="0">
                <a:latin typeface="Microsoft Sans Serif"/>
                <a:cs typeface="Microsoft Sans Serif"/>
              </a:rPr>
              <a:t> </a:t>
            </a:r>
            <a:r>
              <a:rPr sz="3000" spc="-265" dirty="0">
                <a:latin typeface="Microsoft Sans Serif"/>
                <a:cs typeface="Microsoft Sans Serif"/>
              </a:rPr>
              <a:t>on</a:t>
            </a:r>
            <a:r>
              <a:rPr sz="3000" spc="-260" dirty="0">
                <a:latin typeface="Microsoft Sans Serif"/>
                <a:cs typeface="Microsoft Sans Serif"/>
              </a:rPr>
              <a:t> </a:t>
            </a:r>
            <a:r>
              <a:rPr sz="3000" spc="-15" dirty="0">
                <a:latin typeface="Microsoft Sans Serif"/>
                <a:cs typeface="Microsoft Sans Serif"/>
              </a:rPr>
              <a:t>a </a:t>
            </a:r>
            <a:r>
              <a:rPr sz="3000" spc="-10" dirty="0">
                <a:latin typeface="Microsoft Sans Serif"/>
                <a:cs typeface="Microsoft Sans Serif"/>
              </a:rPr>
              <a:t> </a:t>
            </a:r>
            <a:r>
              <a:rPr sz="3000" spc="-90" dirty="0">
                <a:latin typeface="Microsoft Sans Serif"/>
                <a:cs typeface="Microsoft Sans Serif"/>
              </a:rPr>
              <a:t>telegraph</a:t>
            </a:r>
            <a:r>
              <a:rPr sz="3000" spc="-5" dirty="0">
                <a:latin typeface="Microsoft Sans Serif"/>
                <a:cs typeface="Microsoft Sans Serif"/>
              </a:rPr>
              <a:t> </a:t>
            </a:r>
            <a:r>
              <a:rPr sz="3000" spc="-85" dirty="0">
                <a:latin typeface="Microsoft Sans Serif"/>
                <a:cs typeface="Microsoft Sans Serif"/>
              </a:rPr>
              <a:t>printer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7376" y="2165604"/>
            <a:ext cx="2133599" cy="13411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00800" y="3581400"/>
            <a:ext cx="2257425" cy="40132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295"/>
              </a:spcBef>
            </a:pPr>
            <a:r>
              <a:rPr sz="1800" spc="-85" dirty="0">
                <a:latin typeface="Microsoft Sans Serif"/>
                <a:cs typeface="Microsoft Sans Serif"/>
              </a:rPr>
              <a:t>Early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digital </a:t>
            </a:r>
            <a:r>
              <a:rPr sz="1800" spc="-100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00800" y="2109216"/>
            <a:ext cx="2257425" cy="1472565"/>
          </a:xfrm>
          <a:custGeom>
            <a:avLst/>
            <a:gdLst/>
            <a:ahLst/>
            <a:cxnLst/>
            <a:rect l="l" t="t" r="r" b="b"/>
            <a:pathLst>
              <a:path w="2257425" h="1472564">
                <a:moveTo>
                  <a:pt x="0" y="1472184"/>
                </a:moveTo>
                <a:lnTo>
                  <a:pt x="2257044" y="1472184"/>
                </a:lnTo>
                <a:lnTo>
                  <a:pt x="2257044" y="0"/>
                </a:lnTo>
                <a:lnTo>
                  <a:pt x="0" y="0"/>
                </a:lnTo>
                <a:lnTo>
                  <a:pt x="0" y="147218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94462"/>
            <a:ext cx="775017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320" dirty="0"/>
              <a:t>His</a:t>
            </a:r>
            <a:r>
              <a:rPr sz="3800" spc="-225" dirty="0"/>
              <a:t>t</a:t>
            </a:r>
            <a:r>
              <a:rPr sz="3800" spc="-365" dirty="0"/>
              <a:t>o</a:t>
            </a:r>
            <a:r>
              <a:rPr sz="3800" spc="-165" dirty="0"/>
              <a:t>r</a:t>
            </a:r>
            <a:r>
              <a:rPr sz="3800" spc="-95" dirty="0"/>
              <a:t>y</a:t>
            </a:r>
            <a:r>
              <a:rPr sz="3800" spc="-45" dirty="0"/>
              <a:t> </a:t>
            </a:r>
            <a:r>
              <a:rPr sz="3800" spc="-190" dirty="0"/>
              <a:t>of</a:t>
            </a:r>
            <a:r>
              <a:rPr sz="3800" spc="220" dirty="0"/>
              <a:t> </a:t>
            </a:r>
            <a:r>
              <a:rPr sz="3800" spc="-225" dirty="0"/>
              <a:t>Digi</a:t>
            </a:r>
            <a:r>
              <a:rPr sz="3800" spc="-175" dirty="0"/>
              <a:t>t</a:t>
            </a:r>
            <a:r>
              <a:rPr sz="3800" spc="-90" dirty="0"/>
              <a:t>al</a:t>
            </a:r>
            <a:r>
              <a:rPr sz="3800" spc="-45" dirty="0"/>
              <a:t> </a:t>
            </a:r>
            <a:r>
              <a:rPr sz="3800" spc="-185" dirty="0"/>
              <a:t>Im</a:t>
            </a:r>
            <a:r>
              <a:rPr sz="3800" spc="-110" dirty="0"/>
              <a:t>a</a:t>
            </a:r>
            <a:r>
              <a:rPr sz="3800" spc="-305" dirty="0"/>
              <a:t>ge</a:t>
            </a:r>
            <a:r>
              <a:rPr sz="3800" spc="-30" dirty="0"/>
              <a:t> </a:t>
            </a:r>
            <a:r>
              <a:rPr sz="3800" spc="-365" dirty="0"/>
              <a:t>Processing</a:t>
            </a:r>
            <a:r>
              <a:rPr sz="3800" spc="-45" dirty="0"/>
              <a:t> </a:t>
            </a:r>
            <a:r>
              <a:rPr sz="3800" dirty="0"/>
              <a:t>…</a:t>
            </a:r>
            <a:endParaRPr sz="38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b="1" spc="-140" dirty="0">
                <a:latin typeface="Arial"/>
                <a:cs typeface="Arial"/>
              </a:rPr>
              <a:t>M</a:t>
            </a:r>
            <a:r>
              <a:rPr b="1" spc="-60" dirty="0">
                <a:latin typeface="Arial"/>
                <a:cs typeface="Arial"/>
              </a:rPr>
              <a:t>i</a:t>
            </a:r>
            <a:r>
              <a:rPr b="1" spc="-254" dirty="0">
                <a:latin typeface="Arial"/>
                <a:cs typeface="Arial"/>
              </a:rPr>
              <a:t>d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245" dirty="0">
                <a:latin typeface="Arial"/>
                <a:cs typeface="Arial"/>
              </a:rPr>
              <a:t>to</a:t>
            </a:r>
            <a:r>
              <a:rPr b="1" spc="-35" dirty="0">
                <a:latin typeface="Arial"/>
                <a:cs typeface="Arial"/>
              </a:rPr>
              <a:t> </a:t>
            </a:r>
            <a:r>
              <a:rPr b="1" spc="-70" dirty="0">
                <a:latin typeface="Arial"/>
                <a:cs typeface="Arial"/>
              </a:rPr>
              <a:t>l</a:t>
            </a:r>
            <a:r>
              <a:rPr b="1" spc="-35" dirty="0">
                <a:latin typeface="Arial"/>
                <a:cs typeface="Arial"/>
              </a:rPr>
              <a:t>a</a:t>
            </a:r>
            <a:r>
              <a:rPr b="1" spc="-240" dirty="0">
                <a:latin typeface="Arial"/>
                <a:cs typeface="Arial"/>
              </a:rPr>
              <a:t>te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160" dirty="0">
                <a:latin typeface="Arial"/>
                <a:cs typeface="Arial"/>
              </a:rPr>
              <a:t>1920s: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spc="-210" dirty="0"/>
              <a:t>Imp</a:t>
            </a:r>
            <a:r>
              <a:rPr spc="-190" dirty="0"/>
              <a:t>r</a:t>
            </a:r>
            <a:r>
              <a:rPr spc="-200" dirty="0"/>
              <a:t>o</a:t>
            </a:r>
            <a:r>
              <a:rPr spc="-235" dirty="0"/>
              <a:t>v</a:t>
            </a:r>
            <a:r>
              <a:rPr spc="-290" dirty="0"/>
              <a:t>emen</a:t>
            </a:r>
            <a:r>
              <a:rPr spc="-140" dirty="0"/>
              <a:t>t</a:t>
            </a:r>
            <a:r>
              <a:rPr spc="-535" dirty="0"/>
              <a:t>s</a:t>
            </a:r>
            <a:r>
              <a:rPr spc="-10" dirty="0"/>
              <a:t> </a:t>
            </a:r>
            <a:r>
              <a:rPr spc="-100" dirty="0"/>
              <a:t>to</a:t>
            </a:r>
            <a:r>
              <a:rPr spc="35" dirty="0"/>
              <a:t> </a:t>
            </a:r>
            <a:r>
              <a:rPr spc="-195" dirty="0"/>
              <a:t>the</a:t>
            </a:r>
            <a:r>
              <a:rPr spc="20" dirty="0"/>
              <a:t> </a:t>
            </a:r>
            <a:r>
              <a:rPr spc="-215" dirty="0"/>
              <a:t>Ba</a:t>
            </a:r>
            <a:r>
              <a:rPr spc="-70" dirty="0"/>
              <a:t>r</a:t>
            </a:r>
            <a:r>
              <a:rPr spc="-110" dirty="0"/>
              <a:t>tlane  </a:t>
            </a:r>
            <a:r>
              <a:rPr spc="-245" dirty="0"/>
              <a:t>syst</a:t>
            </a:r>
            <a:r>
              <a:rPr spc="-300" dirty="0"/>
              <a:t>e</a:t>
            </a:r>
            <a:r>
              <a:rPr spc="-530" dirty="0"/>
              <a:t>m</a:t>
            </a:r>
            <a:r>
              <a:rPr spc="10" dirty="0"/>
              <a:t> </a:t>
            </a:r>
            <a:r>
              <a:rPr spc="-250" dirty="0"/>
              <a:t>resu</a:t>
            </a:r>
            <a:r>
              <a:rPr spc="-110" dirty="0"/>
              <a:t>l</a:t>
            </a:r>
            <a:r>
              <a:rPr spc="-70" dirty="0"/>
              <a:t>t</a:t>
            </a:r>
            <a:r>
              <a:rPr spc="-145" dirty="0"/>
              <a:t>e</a:t>
            </a:r>
            <a:r>
              <a:rPr spc="-15" dirty="0"/>
              <a:t>d</a:t>
            </a:r>
            <a:r>
              <a:rPr spc="-5" dirty="0"/>
              <a:t> </a:t>
            </a:r>
            <a:r>
              <a:rPr spc="-125" dirty="0"/>
              <a:t>i</a:t>
            </a:r>
            <a:r>
              <a:rPr spc="-290" dirty="0"/>
              <a:t>n</a:t>
            </a:r>
            <a:r>
              <a:rPr spc="30" dirty="0"/>
              <a:t> </a:t>
            </a:r>
            <a:r>
              <a:rPr spc="-165" dirty="0"/>
              <a:t>higher</a:t>
            </a:r>
            <a:r>
              <a:rPr spc="20" dirty="0"/>
              <a:t> </a:t>
            </a:r>
            <a:r>
              <a:rPr spc="-70" dirty="0"/>
              <a:t>quality</a:t>
            </a:r>
            <a:r>
              <a:rPr spc="10" dirty="0"/>
              <a:t> </a:t>
            </a:r>
            <a:r>
              <a:rPr spc="-150" dirty="0"/>
              <a:t>ima</a:t>
            </a:r>
            <a:r>
              <a:rPr spc="-215" dirty="0"/>
              <a:t>g</a:t>
            </a:r>
            <a:r>
              <a:rPr spc="-360" dirty="0"/>
              <a:t>es</a:t>
            </a: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2250" spc="-15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pc="-150" dirty="0"/>
              <a:t>New</a:t>
            </a:r>
            <a:r>
              <a:rPr spc="-20" dirty="0"/>
              <a:t> </a:t>
            </a:r>
            <a:r>
              <a:rPr spc="-150" dirty="0"/>
              <a:t>reproduction</a:t>
            </a:r>
            <a:endParaRPr sz="22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3074288"/>
            <a:ext cx="3429635" cy="3028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486409" algn="just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Microsoft Sans Serif"/>
                <a:cs typeface="Microsoft Sans Serif"/>
              </a:rPr>
              <a:t>p</a:t>
            </a:r>
            <a:r>
              <a:rPr sz="3200" spc="-70" dirty="0">
                <a:latin typeface="Microsoft Sans Serif"/>
                <a:cs typeface="Microsoft Sans Serif"/>
              </a:rPr>
              <a:t>r</a:t>
            </a:r>
            <a:r>
              <a:rPr sz="3200" spc="-240" dirty="0">
                <a:latin typeface="Microsoft Sans Serif"/>
                <a:cs typeface="Microsoft Sans Serif"/>
              </a:rPr>
              <a:t>oce</a:t>
            </a:r>
            <a:r>
              <a:rPr sz="3200" spc="-455" dirty="0">
                <a:latin typeface="Microsoft Sans Serif"/>
                <a:cs typeface="Microsoft Sans Serif"/>
              </a:rPr>
              <a:t>sse</a:t>
            </a:r>
            <a:r>
              <a:rPr sz="3200" spc="-434" dirty="0">
                <a:latin typeface="Microsoft Sans Serif"/>
                <a:cs typeface="Microsoft Sans Serif"/>
              </a:rPr>
              <a:t>s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based  </a:t>
            </a:r>
            <a:r>
              <a:rPr sz="3200" spc="-280" dirty="0">
                <a:latin typeface="Microsoft Sans Serif"/>
                <a:cs typeface="Microsoft Sans Serif"/>
              </a:rPr>
              <a:t>on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photogr</a:t>
            </a:r>
            <a:r>
              <a:rPr sz="3200" spc="-140" dirty="0">
                <a:latin typeface="Microsoft Sans Serif"/>
                <a:cs typeface="Microsoft Sans Serif"/>
              </a:rPr>
              <a:t>aphic  </a:t>
            </a:r>
            <a:r>
              <a:rPr sz="3200" spc="-235" dirty="0">
                <a:latin typeface="Microsoft Sans Serif"/>
                <a:cs typeface="Microsoft Sans Serif"/>
              </a:rPr>
              <a:t>techniques</a:t>
            </a:r>
            <a:endParaRPr sz="3200">
              <a:latin typeface="Microsoft Sans Serif"/>
              <a:cs typeface="Microsoft Sans Serif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</a:pPr>
            <a:r>
              <a:rPr sz="2250" spc="-19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3200" spc="-190" dirty="0">
                <a:latin typeface="Microsoft Sans Serif"/>
                <a:cs typeface="Microsoft Sans Serif"/>
              </a:rPr>
              <a:t>Increased</a:t>
            </a:r>
            <a:r>
              <a:rPr sz="3200" spc="470" dirty="0">
                <a:latin typeface="Microsoft Sans Serif"/>
                <a:cs typeface="Microsoft Sans Serif"/>
              </a:rPr>
              <a:t> </a:t>
            </a:r>
            <a:r>
              <a:rPr sz="3200" spc="-245" dirty="0">
                <a:latin typeface="Microsoft Sans Serif"/>
                <a:cs typeface="Microsoft Sans Serif"/>
              </a:rPr>
              <a:t>number </a:t>
            </a:r>
            <a:r>
              <a:rPr sz="3200" spc="-2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t</a:t>
            </a:r>
            <a:r>
              <a:rPr sz="3200" spc="-245" dirty="0">
                <a:latin typeface="Microsoft Sans Serif"/>
                <a:cs typeface="Microsoft Sans Serif"/>
              </a:rPr>
              <a:t>on</a:t>
            </a:r>
            <a:r>
              <a:rPr sz="3200" spc="-240" dirty="0">
                <a:latin typeface="Microsoft Sans Serif"/>
                <a:cs typeface="Microsoft Sans Serif"/>
              </a:rPr>
              <a:t>e</a:t>
            </a:r>
            <a:r>
              <a:rPr sz="3200" spc="-535" dirty="0">
                <a:latin typeface="Microsoft Sans Serif"/>
                <a:cs typeface="Microsoft Sans Serif"/>
              </a:rPr>
              <a:t>s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in  </a:t>
            </a:r>
            <a:r>
              <a:rPr sz="3200" spc="-140" dirty="0">
                <a:latin typeface="Microsoft Sans Serif"/>
                <a:cs typeface="Microsoft Sans Serif"/>
              </a:rPr>
              <a:t>reproduced</a:t>
            </a:r>
            <a:r>
              <a:rPr sz="3200" spc="-65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images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7720" y="3589020"/>
            <a:ext cx="1120139" cy="17602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12564" y="5407152"/>
            <a:ext cx="1358265" cy="60071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69850" marR="60960" indent="182880">
              <a:lnSpc>
                <a:spcPts val="2160"/>
              </a:lnSpc>
              <a:spcBef>
                <a:spcPts val="30"/>
              </a:spcBef>
            </a:pPr>
            <a:r>
              <a:rPr sz="1800" spc="-105" dirty="0">
                <a:latin typeface="Microsoft Sans Serif"/>
                <a:cs typeface="Microsoft Sans Serif"/>
              </a:rPr>
              <a:t>Improved 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digital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2564" y="3506723"/>
            <a:ext cx="1358265" cy="1900555"/>
          </a:xfrm>
          <a:custGeom>
            <a:avLst/>
            <a:gdLst/>
            <a:ahLst/>
            <a:cxnLst/>
            <a:rect l="l" t="t" r="r" b="b"/>
            <a:pathLst>
              <a:path w="1358264" h="1900554">
                <a:moveTo>
                  <a:pt x="0" y="1900427"/>
                </a:moveTo>
                <a:lnTo>
                  <a:pt x="1357884" y="1900427"/>
                </a:lnTo>
                <a:lnTo>
                  <a:pt x="1357884" y="0"/>
                </a:lnTo>
                <a:lnTo>
                  <a:pt x="0" y="0"/>
                </a:lnTo>
                <a:lnTo>
                  <a:pt x="0" y="19004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033515" y="3229355"/>
            <a:ext cx="2755900" cy="3040380"/>
            <a:chOff x="6033515" y="3229355"/>
            <a:chExt cx="2755900" cy="30403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9056" y="3297935"/>
              <a:ext cx="2622769" cy="2324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39611" y="3235451"/>
              <a:ext cx="2743200" cy="3028315"/>
            </a:xfrm>
            <a:custGeom>
              <a:avLst/>
              <a:gdLst/>
              <a:ahLst/>
              <a:cxnLst/>
              <a:rect l="l" t="t" r="r" b="b"/>
              <a:pathLst>
                <a:path w="2743200" h="3028315">
                  <a:moveTo>
                    <a:pt x="0" y="2429256"/>
                  </a:moveTo>
                  <a:lnTo>
                    <a:pt x="2743199" y="2429256"/>
                  </a:lnTo>
                  <a:lnTo>
                    <a:pt x="2743199" y="0"/>
                  </a:lnTo>
                  <a:lnTo>
                    <a:pt x="0" y="0"/>
                  </a:lnTo>
                  <a:lnTo>
                    <a:pt x="0" y="2429256"/>
                  </a:lnTo>
                  <a:close/>
                </a:path>
                <a:path w="2743200" h="3028315">
                  <a:moveTo>
                    <a:pt x="0" y="3028188"/>
                  </a:moveTo>
                  <a:lnTo>
                    <a:pt x="2743199" y="3028188"/>
                  </a:lnTo>
                  <a:lnTo>
                    <a:pt x="2743199" y="2429256"/>
                  </a:lnTo>
                  <a:lnTo>
                    <a:pt x="0" y="2429256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94462"/>
            <a:ext cx="775017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320" dirty="0"/>
              <a:t>His</a:t>
            </a:r>
            <a:r>
              <a:rPr sz="3800" spc="-225" dirty="0"/>
              <a:t>t</a:t>
            </a:r>
            <a:r>
              <a:rPr sz="3800" spc="-365" dirty="0"/>
              <a:t>o</a:t>
            </a:r>
            <a:r>
              <a:rPr sz="3800" spc="-165" dirty="0"/>
              <a:t>r</a:t>
            </a:r>
            <a:r>
              <a:rPr sz="3800" spc="-95" dirty="0"/>
              <a:t>y</a:t>
            </a:r>
            <a:r>
              <a:rPr sz="3800" spc="-45" dirty="0"/>
              <a:t> </a:t>
            </a:r>
            <a:r>
              <a:rPr sz="3800" spc="-190" dirty="0"/>
              <a:t>of</a:t>
            </a:r>
            <a:r>
              <a:rPr sz="3800" spc="220" dirty="0"/>
              <a:t> </a:t>
            </a:r>
            <a:r>
              <a:rPr sz="3800" spc="-225" dirty="0"/>
              <a:t>Digi</a:t>
            </a:r>
            <a:r>
              <a:rPr sz="3800" spc="-175" dirty="0"/>
              <a:t>t</a:t>
            </a:r>
            <a:r>
              <a:rPr sz="3800" spc="-90" dirty="0"/>
              <a:t>al</a:t>
            </a:r>
            <a:r>
              <a:rPr sz="3800" spc="-45" dirty="0"/>
              <a:t> </a:t>
            </a:r>
            <a:r>
              <a:rPr sz="3800" spc="-185" dirty="0"/>
              <a:t>Im</a:t>
            </a:r>
            <a:r>
              <a:rPr sz="3800" spc="-110" dirty="0"/>
              <a:t>a</a:t>
            </a:r>
            <a:r>
              <a:rPr sz="3800" spc="-305" dirty="0"/>
              <a:t>ge</a:t>
            </a:r>
            <a:r>
              <a:rPr sz="3800" spc="-30" dirty="0"/>
              <a:t> </a:t>
            </a:r>
            <a:r>
              <a:rPr sz="3800" spc="-365" dirty="0"/>
              <a:t>Processing</a:t>
            </a:r>
            <a:r>
              <a:rPr sz="3800" spc="-45" dirty="0"/>
              <a:t> </a:t>
            </a:r>
            <a:r>
              <a:rPr sz="3800" dirty="0"/>
              <a:t>…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535940" y="1497533"/>
            <a:ext cx="797814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spc="-155" dirty="0">
                <a:latin typeface="Arial"/>
                <a:cs typeface="Arial"/>
              </a:rPr>
              <a:t>1960s: </a:t>
            </a:r>
            <a:r>
              <a:rPr sz="3000" spc="-245" dirty="0">
                <a:latin typeface="Microsoft Sans Serif"/>
                <a:cs typeface="Microsoft Sans Serif"/>
              </a:rPr>
              <a:t>Improvements</a:t>
            </a:r>
            <a:r>
              <a:rPr sz="3000" spc="-240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in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204" dirty="0">
                <a:latin typeface="Microsoft Sans Serif"/>
                <a:cs typeface="Microsoft Sans Serif"/>
              </a:rPr>
              <a:t>computing</a:t>
            </a:r>
            <a:r>
              <a:rPr sz="3000" spc="-200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technology </a:t>
            </a:r>
            <a:r>
              <a:rPr sz="3000" spc="-130" dirty="0">
                <a:latin typeface="Microsoft Sans Serif"/>
                <a:cs typeface="Microsoft Sans Serif"/>
              </a:rPr>
              <a:t>and </a:t>
            </a:r>
            <a:r>
              <a:rPr sz="3000" spc="-12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65" dirty="0">
                <a:latin typeface="Microsoft Sans Serif"/>
                <a:cs typeface="Microsoft Sans Serif"/>
              </a:rPr>
              <a:t>o</a:t>
            </a:r>
            <a:r>
              <a:rPr sz="3000" spc="-275" dirty="0">
                <a:latin typeface="Microsoft Sans Serif"/>
                <a:cs typeface="Microsoft Sans Serif"/>
              </a:rPr>
              <a:t>n</a:t>
            </a:r>
            <a:r>
              <a:rPr sz="3000" spc="-229" dirty="0">
                <a:latin typeface="Microsoft Sans Serif"/>
                <a:cs typeface="Microsoft Sans Serif"/>
              </a:rPr>
              <a:t>set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</a:t>
            </a:r>
            <a:r>
              <a:rPr sz="3000" spc="114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210" dirty="0">
                <a:latin typeface="Microsoft Sans Serif"/>
                <a:cs typeface="Microsoft Sans Serif"/>
              </a:rPr>
              <a:t>space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30" dirty="0">
                <a:latin typeface="Microsoft Sans Serif"/>
                <a:cs typeface="Microsoft Sans Serif"/>
              </a:rPr>
              <a:t>r</a:t>
            </a:r>
            <a:r>
              <a:rPr sz="3000" spc="-180" dirty="0">
                <a:latin typeface="Microsoft Sans Serif"/>
                <a:cs typeface="Microsoft Sans Serif"/>
              </a:rPr>
              <a:t>ace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70" dirty="0">
                <a:latin typeface="Microsoft Sans Serif"/>
                <a:cs typeface="Microsoft Sans Serif"/>
              </a:rPr>
              <a:t>le</a:t>
            </a:r>
            <a:r>
              <a:rPr sz="3000" spc="-90" dirty="0">
                <a:latin typeface="Microsoft Sans Serif"/>
                <a:cs typeface="Microsoft Sans Serif"/>
              </a:rPr>
              <a:t>d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95" dirty="0">
                <a:latin typeface="Microsoft Sans Serif"/>
                <a:cs typeface="Microsoft Sans Serif"/>
              </a:rPr>
              <a:t>to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5" dirty="0">
                <a:latin typeface="Microsoft Sans Serif"/>
                <a:cs typeface="Microsoft Sans Serif"/>
              </a:rPr>
              <a:t>a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405" dirty="0">
                <a:latin typeface="Microsoft Sans Serif"/>
                <a:cs typeface="Microsoft Sans Serif"/>
              </a:rPr>
              <a:t>s</a:t>
            </a:r>
            <a:r>
              <a:rPr sz="3000" spc="-465" dirty="0">
                <a:latin typeface="Microsoft Sans Serif"/>
                <a:cs typeface="Microsoft Sans Serif"/>
              </a:rPr>
              <a:t>u</a:t>
            </a:r>
            <a:r>
              <a:rPr sz="3000" spc="-5" dirty="0">
                <a:latin typeface="Microsoft Sans Serif"/>
                <a:cs typeface="Microsoft Sans Serif"/>
              </a:rPr>
              <a:t>r</a:t>
            </a:r>
            <a:r>
              <a:rPr sz="3000" spc="-75" dirty="0">
                <a:latin typeface="Microsoft Sans Serif"/>
                <a:cs typeface="Microsoft Sans Serif"/>
              </a:rPr>
              <a:t>g</a:t>
            </a:r>
            <a:r>
              <a:rPr sz="3000" spc="-170" dirty="0">
                <a:latin typeface="Microsoft Sans Serif"/>
                <a:cs typeface="Microsoft Sans Serif"/>
              </a:rPr>
              <a:t>e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</a:t>
            </a:r>
            <a:r>
              <a:rPr sz="3000" spc="105" dirty="0">
                <a:latin typeface="Microsoft Sans Serif"/>
                <a:cs typeface="Microsoft Sans Serif"/>
              </a:rPr>
              <a:t> </a:t>
            </a:r>
            <a:r>
              <a:rPr sz="3000" spc="-229" dirty="0">
                <a:latin typeface="Microsoft Sans Serif"/>
                <a:cs typeface="Microsoft Sans Serif"/>
              </a:rPr>
              <a:t>w</a:t>
            </a:r>
            <a:r>
              <a:rPr sz="3000" spc="-110" dirty="0">
                <a:latin typeface="Microsoft Sans Serif"/>
                <a:cs typeface="Microsoft Sans Serif"/>
              </a:rPr>
              <a:t>o</a:t>
            </a:r>
            <a:r>
              <a:rPr sz="3000" spc="-15" dirty="0">
                <a:latin typeface="Microsoft Sans Serif"/>
                <a:cs typeface="Microsoft Sans Serif"/>
              </a:rPr>
              <a:t>r</a:t>
            </a:r>
            <a:r>
              <a:rPr sz="3000" spc="-190" dirty="0">
                <a:latin typeface="Microsoft Sans Serif"/>
                <a:cs typeface="Microsoft Sans Serif"/>
              </a:rPr>
              <a:t>k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65" dirty="0">
                <a:latin typeface="Microsoft Sans Serif"/>
                <a:cs typeface="Microsoft Sans Serif"/>
              </a:rPr>
              <a:t>in  </a:t>
            </a:r>
            <a:r>
              <a:rPr sz="3000" spc="-20" dirty="0">
                <a:latin typeface="Microsoft Sans Serif"/>
                <a:cs typeface="Microsoft Sans Serif"/>
              </a:rPr>
              <a:t>digital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image</a:t>
            </a:r>
            <a:r>
              <a:rPr sz="3000" spc="5" dirty="0">
                <a:latin typeface="Microsoft Sans Serif"/>
                <a:cs typeface="Microsoft Sans Serif"/>
              </a:rPr>
              <a:t> </a:t>
            </a:r>
            <a:r>
              <a:rPr sz="3000" spc="-220" dirty="0">
                <a:latin typeface="Microsoft Sans Serif"/>
                <a:cs typeface="Microsoft Sans Serif"/>
              </a:rPr>
              <a:t>processing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2946272"/>
            <a:ext cx="4639310" cy="3302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438784" indent="-274320">
              <a:lnSpc>
                <a:spcPct val="100000"/>
              </a:lnSpc>
              <a:spcBef>
                <a:spcPts val="100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b="1" spc="-80" dirty="0">
                <a:latin typeface="Arial"/>
                <a:cs typeface="Arial"/>
              </a:rPr>
              <a:t>196</a:t>
            </a:r>
            <a:r>
              <a:rPr sz="3000" b="1" spc="-75" dirty="0">
                <a:latin typeface="Arial"/>
                <a:cs typeface="Arial"/>
              </a:rPr>
              <a:t>4</a:t>
            </a:r>
            <a:r>
              <a:rPr sz="3000" b="1" spc="-220" dirty="0">
                <a:latin typeface="Arial"/>
                <a:cs typeface="Arial"/>
              </a:rPr>
              <a:t>:</a:t>
            </a:r>
            <a:r>
              <a:rPr sz="3000" b="1" spc="-75" dirty="0">
                <a:latin typeface="Arial"/>
                <a:cs typeface="Arial"/>
              </a:rPr>
              <a:t> </a:t>
            </a:r>
            <a:r>
              <a:rPr sz="3000" spc="-235" dirty="0">
                <a:latin typeface="Microsoft Sans Serif"/>
                <a:cs typeface="Microsoft Sans Serif"/>
              </a:rPr>
              <a:t>Computers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370" dirty="0">
                <a:latin typeface="Microsoft Sans Serif"/>
                <a:cs typeface="Microsoft Sans Serif"/>
              </a:rPr>
              <a:t>u</a:t>
            </a:r>
            <a:r>
              <a:rPr sz="3000" spc="-229" dirty="0">
                <a:latin typeface="Microsoft Sans Serif"/>
                <a:cs typeface="Microsoft Sans Serif"/>
              </a:rPr>
              <a:t>sed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80" dirty="0">
                <a:latin typeface="Microsoft Sans Serif"/>
                <a:cs typeface="Microsoft Sans Serif"/>
              </a:rPr>
              <a:t>to  </a:t>
            </a:r>
            <a:r>
              <a:rPr sz="3000" spc="-175" dirty="0">
                <a:latin typeface="Microsoft Sans Serif"/>
                <a:cs typeface="Microsoft Sans Serif"/>
              </a:rPr>
              <a:t>improve</a:t>
            </a:r>
            <a:r>
              <a:rPr sz="3000" spc="-170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-180" dirty="0">
                <a:latin typeface="Microsoft Sans Serif"/>
                <a:cs typeface="Microsoft Sans Serif"/>
              </a:rPr>
              <a:t> </a:t>
            </a:r>
            <a:r>
              <a:rPr sz="3000" spc="-65" dirty="0">
                <a:latin typeface="Microsoft Sans Serif"/>
                <a:cs typeface="Microsoft Sans Serif"/>
              </a:rPr>
              <a:t>quality </a:t>
            </a:r>
            <a:r>
              <a:rPr sz="3000" spc="-5" dirty="0">
                <a:latin typeface="Microsoft Sans Serif"/>
                <a:cs typeface="Microsoft Sans Serif"/>
              </a:rPr>
              <a:t>of </a:t>
            </a:r>
            <a:r>
              <a:rPr sz="3000" dirty="0">
                <a:latin typeface="Microsoft Sans Serif"/>
                <a:cs typeface="Microsoft Sans Serif"/>
              </a:rPr>
              <a:t> </a:t>
            </a:r>
            <a:r>
              <a:rPr sz="3000" spc="-145" dirty="0">
                <a:latin typeface="Microsoft Sans Serif"/>
                <a:cs typeface="Microsoft Sans Serif"/>
              </a:rPr>
              <a:t>ima</a:t>
            </a:r>
            <a:r>
              <a:rPr sz="3000" spc="-204" dirty="0">
                <a:latin typeface="Microsoft Sans Serif"/>
                <a:cs typeface="Microsoft Sans Serif"/>
              </a:rPr>
              <a:t>g</a:t>
            </a:r>
            <a:r>
              <a:rPr sz="3000" spc="-335" dirty="0">
                <a:latin typeface="Microsoft Sans Serif"/>
                <a:cs typeface="Microsoft Sans Serif"/>
              </a:rPr>
              <a:t>es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</a:t>
            </a:r>
            <a:r>
              <a:rPr sz="3000" spc="114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300" dirty="0">
                <a:latin typeface="Microsoft Sans Serif"/>
                <a:cs typeface="Microsoft Sans Serif"/>
              </a:rPr>
              <a:t>moon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70" dirty="0">
                <a:latin typeface="Microsoft Sans Serif"/>
                <a:cs typeface="Microsoft Sans Serif"/>
              </a:rPr>
              <a:t>ta</a:t>
            </a:r>
            <a:r>
              <a:rPr sz="3000" spc="-160" dirty="0">
                <a:latin typeface="Microsoft Sans Serif"/>
                <a:cs typeface="Microsoft Sans Serif"/>
              </a:rPr>
              <a:t>k</a:t>
            </a:r>
            <a:r>
              <a:rPr sz="3000" spc="-195" dirty="0">
                <a:latin typeface="Microsoft Sans Serif"/>
                <a:cs typeface="Microsoft Sans Serif"/>
              </a:rPr>
              <a:t>en  </a:t>
            </a:r>
            <a:r>
              <a:rPr sz="3000" spc="-160" dirty="0">
                <a:latin typeface="Microsoft Sans Serif"/>
                <a:cs typeface="Microsoft Sans Serif"/>
              </a:rPr>
              <a:t>b</a:t>
            </a:r>
            <a:r>
              <a:rPr sz="3000" dirty="0">
                <a:latin typeface="Microsoft Sans Serif"/>
                <a:cs typeface="Microsoft Sans Serif"/>
              </a:rPr>
              <a:t>y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i="1" spc="-695" dirty="0">
                <a:latin typeface="Arial"/>
                <a:cs typeface="Arial"/>
              </a:rPr>
              <a:t>R</a:t>
            </a:r>
            <a:r>
              <a:rPr sz="3000" i="1" spc="-180" dirty="0">
                <a:latin typeface="Arial"/>
                <a:cs typeface="Arial"/>
              </a:rPr>
              <a:t>anger</a:t>
            </a:r>
            <a:r>
              <a:rPr sz="3000" i="1" spc="-15" dirty="0">
                <a:latin typeface="Arial"/>
                <a:cs typeface="Arial"/>
              </a:rPr>
              <a:t> 7 </a:t>
            </a:r>
            <a:r>
              <a:rPr sz="3000" spc="-10" dirty="0">
                <a:latin typeface="Microsoft Sans Serif"/>
                <a:cs typeface="Microsoft Sans Serif"/>
              </a:rPr>
              <a:t>p</a:t>
            </a:r>
            <a:r>
              <a:rPr sz="3000" spc="-70" dirty="0">
                <a:latin typeface="Microsoft Sans Serif"/>
                <a:cs typeface="Microsoft Sans Serif"/>
              </a:rPr>
              <a:t>r</a:t>
            </a:r>
            <a:r>
              <a:rPr sz="3000" spc="-120" dirty="0">
                <a:latin typeface="Microsoft Sans Serif"/>
                <a:cs typeface="Microsoft Sans Serif"/>
              </a:rPr>
              <a:t>obe</a:t>
            </a:r>
            <a:endParaRPr sz="3000">
              <a:latin typeface="Microsoft Sans Serif"/>
              <a:cs typeface="Microsoft Sans Serif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spc="-430" dirty="0">
                <a:latin typeface="Microsoft Sans Serif"/>
                <a:cs typeface="Microsoft Sans Serif"/>
              </a:rPr>
              <a:t>Su</a:t>
            </a:r>
            <a:r>
              <a:rPr sz="3000" spc="-245" dirty="0">
                <a:latin typeface="Microsoft Sans Serif"/>
                <a:cs typeface="Microsoft Sans Serif"/>
              </a:rPr>
              <a:t>c</a:t>
            </a:r>
            <a:r>
              <a:rPr sz="3000" spc="-355" dirty="0">
                <a:latin typeface="Microsoft Sans Serif"/>
                <a:cs typeface="Microsoft Sans Serif"/>
              </a:rPr>
              <a:t>h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70" dirty="0">
                <a:latin typeface="Microsoft Sans Serif"/>
                <a:cs typeface="Microsoft Sans Serif"/>
              </a:rPr>
              <a:t>te</a:t>
            </a:r>
            <a:r>
              <a:rPr sz="3000" spc="-95" dirty="0">
                <a:latin typeface="Microsoft Sans Serif"/>
                <a:cs typeface="Microsoft Sans Serif"/>
              </a:rPr>
              <a:t>c</a:t>
            </a:r>
            <a:r>
              <a:rPr sz="3000" spc="-355" dirty="0">
                <a:latin typeface="Microsoft Sans Serif"/>
                <a:cs typeface="Microsoft Sans Serif"/>
              </a:rPr>
              <a:t>h</a:t>
            </a:r>
            <a:r>
              <a:rPr sz="3000" spc="-370" dirty="0">
                <a:latin typeface="Microsoft Sans Serif"/>
                <a:cs typeface="Microsoft Sans Serif"/>
              </a:rPr>
              <a:t>n</a:t>
            </a:r>
            <a:r>
              <a:rPr sz="3000" spc="-220" dirty="0">
                <a:latin typeface="Microsoft Sans Serif"/>
                <a:cs typeface="Microsoft Sans Serif"/>
              </a:rPr>
              <a:t>ique</a:t>
            </a:r>
            <a:r>
              <a:rPr sz="3000" spc="-225" dirty="0">
                <a:latin typeface="Microsoft Sans Serif"/>
                <a:cs typeface="Microsoft Sans Serif"/>
              </a:rPr>
              <a:t>s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225" dirty="0">
                <a:latin typeface="Microsoft Sans Serif"/>
                <a:cs typeface="Microsoft Sans Serif"/>
              </a:rPr>
              <a:t>w</a:t>
            </a:r>
            <a:r>
              <a:rPr sz="3000" spc="-114" dirty="0">
                <a:latin typeface="Microsoft Sans Serif"/>
                <a:cs typeface="Microsoft Sans Serif"/>
              </a:rPr>
              <a:t>ere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455" dirty="0">
                <a:latin typeface="Microsoft Sans Serif"/>
                <a:cs typeface="Microsoft Sans Serif"/>
              </a:rPr>
              <a:t>u</a:t>
            </a:r>
            <a:r>
              <a:rPr sz="3000" spc="-420" dirty="0">
                <a:latin typeface="Microsoft Sans Serif"/>
                <a:cs typeface="Microsoft Sans Serif"/>
              </a:rPr>
              <a:t>s</a:t>
            </a:r>
            <a:r>
              <a:rPr sz="3000" spc="-70" dirty="0">
                <a:latin typeface="Microsoft Sans Serif"/>
                <a:cs typeface="Microsoft Sans Serif"/>
              </a:rPr>
              <a:t>ed  </a:t>
            </a:r>
            <a:r>
              <a:rPr sz="3000" spc="-45" dirty="0">
                <a:latin typeface="Microsoft Sans Serif"/>
                <a:cs typeface="Microsoft Sans Serif"/>
              </a:rPr>
              <a:t> </a:t>
            </a:r>
            <a:r>
              <a:rPr sz="3000" spc="-120" dirty="0">
                <a:latin typeface="Microsoft Sans Serif"/>
                <a:cs typeface="Microsoft Sans Serif"/>
              </a:rPr>
              <a:t>i</a:t>
            </a:r>
            <a:r>
              <a:rPr sz="3000" spc="-270" dirty="0">
                <a:latin typeface="Microsoft Sans Serif"/>
                <a:cs typeface="Microsoft Sans Serif"/>
              </a:rPr>
              <a:t>n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65" dirty="0">
                <a:latin typeface="Microsoft Sans Serif"/>
                <a:cs typeface="Microsoft Sans Serif"/>
              </a:rPr>
              <a:t>ot</a:t>
            </a:r>
            <a:r>
              <a:rPr sz="3000" spc="-235" dirty="0">
                <a:latin typeface="Microsoft Sans Serif"/>
                <a:cs typeface="Microsoft Sans Serif"/>
              </a:rPr>
              <a:t>h</a:t>
            </a:r>
            <a:r>
              <a:rPr sz="3000" spc="-85" dirty="0">
                <a:latin typeface="Microsoft Sans Serif"/>
                <a:cs typeface="Microsoft Sans Serif"/>
              </a:rPr>
              <a:t>er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515" dirty="0">
                <a:latin typeface="Microsoft Sans Serif"/>
                <a:cs typeface="Microsoft Sans Serif"/>
              </a:rPr>
              <a:t>s</a:t>
            </a:r>
            <a:r>
              <a:rPr sz="3000" spc="-135" dirty="0">
                <a:latin typeface="Microsoft Sans Serif"/>
                <a:cs typeface="Microsoft Sans Serif"/>
              </a:rPr>
              <a:t>pace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290" dirty="0">
                <a:latin typeface="Microsoft Sans Serif"/>
                <a:cs typeface="Microsoft Sans Serif"/>
              </a:rPr>
              <a:t>missio</a:t>
            </a:r>
            <a:r>
              <a:rPr sz="3000" spc="-350" dirty="0">
                <a:latin typeface="Microsoft Sans Serif"/>
                <a:cs typeface="Microsoft Sans Serif"/>
              </a:rPr>
              <a:t>n</a:t>
            </a:r>
            <a:r>
              <a:rPr sz="3000" spc="-345" dirty="0">
                <a:latin typeface="Microsoft Sans Serif"/>
                <a:cs typeface="Microsoft Sans Serif"/>
              </a:rPr>
              <a:t>s  </a:t>
            </a:r>
            <a:r>
              <a:rPr sz="3000" spc="-175" dirty="0">
                <a:latin typeface="Microsoft Sans Serif"/>
                <a:cs typeface="Microsoft Sans Serif"/>
              </a:rPr>
              <a:t>including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00" dirty="0">
                <a:latin typeface="Microsoft Sans Serif"/>
                <a:cs typeface="Microsoft Sans Serif"/>
              </a:rPr>
              <a:t>Apollo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70" dirty="0">
                <a:latin typeface="Microsoft Sans Serif"/>
                <a:cs typeface="Microsoft Sans Serif"/>
              </a:rPr>
              <a:t>landings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7900" y="3084576"/>
            <a:ext cx="2692907" cy="26212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81700" y="5766815"/>
            <a:ext cx="2871470" cy="87185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29209" marR="18415" algn="ctr">
              <a:lnSpc>
                <a:spcPct val="100000"/>
              </a:lnSpc>
              <a:spcBef>
                <a:spcPts val="5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pi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75" dirty="0">
                <a:latin typeface="Microsoft Sans Serif"/>
                <a:cs typeface="Microsoft Sans Serif"/>
              </a:rPr>
              <a:t>t</a:t>
            </a:r>
            <a:r>
              <a:rPr sz="1800" spc="-145" dirty="0">
                <a:latin typeface="Microsoft Sans Serif"/>
                <a:cs typeface="Microsoft Sans Serif"/>
              </a:rPr>
              <a:t>u</a:t>
            </a:r>
            <a:r>
              <a:rPr sz="1800" spc="-55" dirty="0">
                <a:latin typeface="Microsoft Sans Serif"/>
                <a:cs typeface="Microsoft Sans Serif"/>
              </a:rPr>
              <a:t>re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t</a:t>
            </a:r>
            <a:r>
              <a:rPr sz="1800" spc="-145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10" dirty="0">
                <a:latin typeface="Microsoft Sans Serif"/>
                <a:cs typeface="Microsoft Sans Serif"/>
              </a:rPr>
              <a:t>m</a:t>
            </a:r>
            <a:r>
              <a:rPr sz="1800" spc="-140" dirty="0">
                <a:latin typeface="Microsoft Sans Serif"/>
                <a:cs typeface="Microsoft Sans Serif"/>
              </a:rPr>
              <a:t>oon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ta</a:t>
            </a:r>
            <a:r>
              <a:rPr sz="1800" spc="-150" dirty="0">
                <a:latin typeface="Microsoft Sans Serif"/>
                <a:cs typeface="Microsoft Sans Serif"/>
              </a:rPr>
              <a:t>k</a:t>
            </a:r>
            <a:r>
              <a:rPr sz="1800" spc="-160" dirty="0">
                <a:latin typeface="Microsoft Sans Serif"/>
                <a:cs typeface="Microsoft Sans Serif"/>
              </a:rPr>
              <a:t>en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b</a:t>
            </a:r>
            <a:r>
              <a:rPr sz="1800" dirty="0">
                <a:latin typeface="Microsoft Sans Serif"/>
                <a:cs typeface="Microsoft Sans Serif"/>
              </a:rPr>
              <a:t>y  </a:t>
            </a:r>
            <a:r>
              <a:rPr sz="1800" spc="-75" dirty="0">
                <a:latin typeface="Microsoft Sans Serif"/>
                <a:cs typeface="Microsoft Sans Serif"/>
              </a:rPr>
              <a:t>t</a:t>
            </a:r>
            <a:r>
              <a:rPr sz="1800" spc="-145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80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an</a:t>
            </a:r>
            <a:r>
              <a:rPr sz="1800" spc="-45" dirty="0">
                <a:latin typeface="Microsoft Sans Serif"/>
                <a:cs typeface="Microsoft Sans Serif"/>
              </a:rPr>
              <a:t>g</a:t>
            </a:r>
            <a:r>
              <a:rPr sz="1800" spc="-55" dirty="0">
                <a:latin typeface="Microsoft Sans Serif"/>
                <a:cs typeface="Microsoft Sans Serif"/>
              </a:rPr>
              <a:t>er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7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p</a:t>
            </a:r>
            <a:r>
              <a:rPr sz="1800" spc="-45" dirty="0">
                <a:latin typeface="Microsoft Sans Serif"/>
                <a:cs typeface="Microsoft Sans Serif"/>
              </a:rPr>
              <a:t>r</a:t>
            </a:r>
            <a:r>
              <a:rPr sz="1800" spc="-70" dirty="0">
                <a:latin typeface="Microsoft Sans Serif"/>
                <a:cs typeface="Microsoft Sans Serif"/>
              </a:rPr>
              <a:t>obe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minu</a:t>
            </a:r>
            <a:r>
              <a:rPr sz="1800" spc="-120" dirty="0">
                <a:latin typeface="Microsoft Sans Serif"/>
                <a:cs typeface="Microsoft Sans Serif"/>
              </a:rPr>
              <a:t>tes  </a:t>
            </a:r>
            <a:r>
              <a:rPr sz="1800" spc="-45" dirty="0">
                <a:latin typeface="Microsoft Sans Serif"/>
                <a:cs typeface="Microsoft Sans Serif"/>
              </a:rPr>
              <a:t>before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landing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81700" y="3052572"/>
            <a:ext cx="2871470" cy="2714625"/>
          </a:xfrm>
          <a:custGeom>
            <a:avLst/>
            <a:gdLst/>
            <a:ahLst/>
            <a:cxnLst/>
            <a:rect l="l" t="t" r="r" b="b"/>
            <a:pathLst>
              <a:path w="2871470" h="2714625">
                <a:moveTo>
                  <a:pt x="0" y="2714243"/>
                </a:moveTo>
                <a:lnTo>
                  <a:pt x="2871216" y="2714243"/>
                </a:lnTo>
                <a:lnTo>
                  <a:pt x="2871216" y="0"/>
                </a:lnTo>
                <a:lnTo>
                  <a:pt x="0" y="0"/>
                </a:lnTo>
                <a:lnTo>
                  <a:pt x="0" y="27142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94462"/>
            <a:ext cx="775017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320" dirty="0"/>
              <a:t>His</a:t>
            </a:r>
            <a:r>
              <a:rPr sz="3800" spc="-225" dirty="0"/>
              <a:t>t</a:t>
            </a:r>
            <a:r>
              <a:rPr sz="3800" spc="-365" dirty="0"/>
              <a:t>o</a:t>
            </a:r>
            <a:r>
              <a:rPr sz="3800" spc="-165" dirty="0"/>
              <a:t>r</a:t>
            </a:r>
            <a:r>
              <a:rPr sz="3800" spc="-95" dirty="0"/>
              <a:t>y</a:t>
            </a:r>
            <a:r>
              <a:rPr sz="3800" spc="-45" dirty="0"/>
              <a:t> </a:t>
            </a:r>
            <a:r>
              <a:rPr sz="3800" spc="-190" dirty="0"/>
              <a:t>of</a:t>
            </a:r>
            <a:r>
              <a:rPr sz="3800" spc="220" dirty="0"/>
              <a:t> </a:t>
            </a:r>
            <a:r>
              <a:rPr sz="3800" spc="-225" dirty="0"/>
              <a:t>Digi</a:t>
            </a:r>
            <a:r>
              <a:rPr sz="3800" spc="-175" dirty="0"/>
              <a:t>t</a:t>
            </a:r>
            <a:r>
              <a:rPr sz="3800" spc="-90" dirty="0"/>
              <a:t>al</a:t>
            </a:r>
            <a:r>
              <a:rPr sz="3800" spc="-45" dirty="0"/>
              <a:t> </a:t>
            </a:r>
            <a:r>
              <a:rPr sz="3800" spc="-185" dirty="0"/>
              <a:t>Im</a:t>
            </a:r>
            <a:r>
              <a:rPr sz="3800" spc="-110" dirty="0"/>
              <a:t>a</a:t>
            </a:r>
            <a:r>
              <a:rPr sz="3800" spc="-305" dirty="0"/>
              <a:t>ge</a:t>
            </a:r>
            <a:r>
              <a:rPr sz="3800" spc="-30" dirty="0"/>
              <a:t> </a:t>
            </a:r>
            <a:r>
              <a:rPr sz="3800" spc="-365" dirty="0"/>
              <a:t>Processing</a:t>
            </a:r>
            <a:r>
              <a:rPr sz="3800" spc="-45" dirty="0"/>
              <a:t> </a:t>
            </a:r>
            <a:r>
              <a:rPr sz="3800" dirty="0"/>
              <a:t>…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535940" y="1497533"/>
            <a:ext cx="771652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spc="-155" dirty="0">
                <a:latin typeface="Arial"/>
                <a:cs typeface="Arial"/>
              </a:rPr>
              <a:t>1970s: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spc="-70" dirty="0">
                <a:latin typeface="Microsoft Sans Serif"/>
                <a:cs typeface="Microsoft Sans Serif"/>
              </a:rPr>
              <a:t>Digital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image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220" dirty="0">
                <a:latin typeface="Microsoft Sans Serif"/>
                <a:cs typeface="Microsoft Sans Serif"/>
              </a:rPr>
              <a:t>processing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begins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95" dirty="0">
                <a:latin typeface="Microsoft Sans Serif"/>
                <a:cs typeface="Microsoft Sans Serif"/>
              </a:rPr>
              <a:t>to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90" dirty="0">
                <a:latin typeface="Microsoft Sans Serif"/>
                <a:cs typeface="Microsoft Sans Serif"/>
              </a:rPr>
              <a:t>be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265" dirty="0">
                <a:latin typeface="Microsoft Sans Serif"/>
                <a:cs typeface="Microsoft Sans Serif"/>
              </a:rPr>
              <a:t>used </a:t>
            </a:r>
            <a:r>
              <a:rPr sz="3000" spc="-785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in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medical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applications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2488819"/>
            <a:ext cx="439801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</a:pPr>
            <a:r>
              <a:rPr sz="2100" spc="-229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2100" spc="-17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3000" b="1" spc="-105" dirty="0">
                <a:latin typeface="Arial"/>
                <a:cs typeface="Arial"/>
              </a:rPr>
              <a:t>1979:</a:t>
            </a:r>
            <a:r>
              <a:rPr sz="3000" b="1" spc="-55" dirty="0">
                <a:latin typeface="Arial"/>
                <a:cs typeface="Arial"/>
              </a:rPr>
              <a:t> </a:t>
            </a:r>
            <a:r>
              <a:rPr sz="3000" spc="-180" dirty="0">
                <a:latin typeface="Microsoft Sans Serif"/>
                <a:cs typeface="Microsoft Sans Serif"/>
              </a:rPr>
              <a:t>Sir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10" dirty="0">
                <a:latin typeface="Microsoft Sans Serif"/>
                <a:cs typeface="Microsoft Sans Serif"/>
              </a:rPr>
              <a:t>Godfr</a:t>
            </a:r>
            <a:r>
              <a:rPr sz="3000" spc="-295" dirty="0">
                <a:latin typeface="Microsoft Sans Serif"/>
                <a:cs typeface="Microsoft Sans Serif"/>
              </a:rPr>
              <a:t>e</a:t>
            </a:r>
            <a:r>
              <a:rPr sz="3000" dirty="0">
                <a:latin typeface="Microsoft Sans Serif"/>
                <a:cs typeface="Microsoft Sans Serif"/>
              </a:rPr>
              <a:t>y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35" dirty="0">
                <a:latin typeface="Microsoft Sans Serif"/>
                <a:cs typeface="Microsoft Sans Serif"/>
              </a:rPr>
              <a:t>N.  </a:t>
            </a:r>
            <a:r>
              <a:rPr sz="3000" spc="-185" dirty="0">
                <a:latin typeface="Microsoft Sans Serif"/>
                <a:cs typeface="Microsoft Sans Serif"/>
              </a:rPr>
              <a:t>Hounsfield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dirty="0">
                <a:latin typeface="Microsoft Sans Serif"/>
                <a:cs typeface="Microsoft Sans Serif"/>
              </a:rPr>
              <a:t>&amp;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75" dirty="0">
                <a:latin typeface="Microsoft Sans Serif"/>
                <a:cs typeface="Microsoft Sans Serif"/>
              </a:rPr>
              <a:t>Prof.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Allan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M. </a:t>
            </a:r>
            <a:r>
              <a:rPr sz="3000" spc="-780" dirty="0">
                <a:latin typeface="Microsoft Sans Serif"/>
                <a:cs typeface="Microsoft Sans Serif"/>
              </a:rPr>
              <a:t> </a:t>
            </a:r>
            <a:r>
              <a:rPr sz="3000" spc="-210" dirty="0">
                <a:latin typeface="Microsoft Sans Serif"/>
                <a:cs typeface="Microsoft Sans Serif"/>
              </a:rPr>
              <a:t>Co</a:t>
            </a:r>
            <a:r>
              <a:rPr sz="3000" spc="-60" dirty="0">
                <a:latin typeface="Microsoft Sans Serif"/>
                <a:cs typeface="Microsoft Sans Serif"/>
              </a:rPr>
              <a:t>r</a:t>
            </a:r>
            <a:r>
              <a:rPr sz="3000" spc="-320" dirty="0">
                <a:latin typeface="Microsoft Sans Serif"/>
                <a:cs typeface="Microsoft Sans Serif"/>
              </a:rPr>
              <a:t>ma</a:t>
            </a:r>
            <a:r>
              <a:rPr sz="3000" spc="-175" dirty="0">
                <a:latin typeface="Microsoft Sans Serif"/>
                <a:cs typeface="Microsoft Sans Serif"/>
              </a:rPr>
              <a:t>c</a:t>
            </a:r>
            <a:r>
              <a:rPr sz="3000" spc="-190" dirty="0">
                <a:latin typeface="Microsoft Sans Serif"/>
                <a:cs typeface="Microsoft Sans Serif"/>
              </a:rPr>
              <a:t>k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405" dirty="0">
                <a:latin typeface="Microsoft Sans Serif"/>
                <a:cs typeface="Microsoft Sans Serif"/>
              </a:rPr>
              <a:t>s</a:t>
            </a:r>
            <a:r>
              <a:rPr sz="3000" spc="-465" dirty="0">
                <a:latin typeface="Microsoft Sans Serif"/>
                <a:cs typeface="Microsoft Sans Serif"/>
              </a:rPr>
              <a:t>h</a:t>
            </a:r>
            <a:r>
              <a:rPr sz="3000" spc="-65" dirty="0">
                <a:latin typeface="Microsoft Sans Serif"/>
                <a:cs typeface="Microsoft Sans Serif"/>
              </a:rPr>
              <a:t>are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0" dirty="0">
                <a:latin typeface="Microsoft Sans Serif"/>
                <a:cs typeface="Microsoft Sans Serif"/>
              </a:rPr>
              <a:t>t</a:t>
            </a:r>
            <a:r>
              <a:rPr sz="3000" spc="-265" dirty="0">
                <a:latin typeface="Microsoft Sans Serif"/>
                <a:cs typeface="Microsoft Sans Serif"/>
              </a:rPr>
              <a:t>he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95" dirty="0">
                <a:latin typeface="Microsoft Sans Serif"/>
                <a:cs typeface="Microsoft Sans Serif"/>
              </a:rPr>
              <a:t>Nobel  </a:t>
            </a:r>
            <a:r>
              <a:rPr sz="3000" spc="-180" dirty="0">
                <a:latin typeface="Microsoft Sans Serif"/>
                <a:cs typeface="Microsoft Sans Serif"/>
              </a:rPr>
              <a:t>Prize</a:t>
            </a:r>
            <a:r>
              <a:rPr sz="3000" spc="-175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in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204" dirty="0">
                <a:latin typeface="Microsoft Sans Serif"/>
                <a:cs typeface="Microsoft Sans Serif"/>
              </a:rPr>
              <a:t>medicine</a:t>
            </a:r>
            <a:r>
              <a:rPr sz="3000" spc="-200" dirty="0">
                <a:latin typeface="Microsoft Sans Serif"/>
                <a:cs typeface="Microsoft Sans Serif"/>
              </a:rPr>
              <a:t> </a:t>
            </a:r>
            <a:r>
              <a:rPr sz="3000" spc="-25" dirty="0">
                <a:latin typeface="Microsoft Sans Serif"/>
                <a:cs typeface="Microsoft Sans Serif"/>
              </a:rPr>
              <a:t>for </a:t>
            </a:r>
            <a:r>
              <a:rPr sz="3000" spc="-185" dirty="0">
                <a:latin typeface="Microsoft Sans Serif"/>
                <a:cs typeface="Microsoft Sans Serif"/>
              </a:rPr>
              <a:t>the </a:t>
            </a:r>
            <a:r>
              <a:rPr sz="3000" spc="-180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invention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5" dirty="0">
                <a:latin typeface="Microsoft Sans Serif"/>
                <a:cs typeface="Microsoft Sans Serif"/>
              </a:rPr>
              <a:t>of </a:t>
            </a:r>
            <a:r>
              <a:rPr sz="3000" spc="-160" dirty="0">
                <a:latin typeface="Microsoft Sans Serif"/>
                <a:cs typeface="Microsoft Sans Serif"/>
              </a:rPr>
              <a:t>tomography, </a:t>
            </a:r>
            <a:r>
              <a:rPr sz="3000" spc="-15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the</a:t>
            </a:r>
            <a:r>
              <a:rPr sz="3000" spc="-180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technology behind </a:t>
            </a:r>
            <a:r>
              <a:rPr sz="3000" spc="-155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Computerised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50" dirty="0">
                <a:latin typeface="Microsoft Sans Serif"/>
                <a:cs typeface="Microsoft Sans Serif"/>
              </a:rPr>
              <a:t>Axial </a:t>
            </a:r>
            <a:r>
              <a:rPr sz="3000" spc="-45" dirty="0">
                <a:latin typeface="Microsoft Sans Serif"/>
                <a:cs typeface="Microsoft Sans Serif"/>
              </a:rPr>
              <a:t> </a:t>
            </a:r>
            <a:r>
              <a:rPr sz="3000" spc="-770" dirty="0">
                <a:latin typeface="Microsoft Sans Serif"/>
                <a:cs typeface="Microsoft Sans Serif"/>
              </a:rPr>
              <a:t>T</a:t>
            </a:r>
            <a:r>
              <a:rPr sz="3000" spc="-190" dirty="0">
                <a:latin typeface="Microsoft Sans Serif"/>
                <a:cs typeface="Microsoft Sans Serif"/>
              </a:rPr>
              <a:t>omog</a:t>
            </a:r>
            <a:r>
              <a:rPr sz="3000" spc="-125" dirty="0">
                <a:latin typeface="Microsoft Sans Serif"/>
                <a:cs typeface="Microsoft Sans Serif"/>
              </a:rPr>
              <a:t>r</a:t>
            </a:r>
            <a:r>
              <a:rPr sz="3000" spc="-130" dirty="0">
                <a:latin typeface="Microsoft Sans Serif"/>
                <a:cs typeface="Microsoft Sans Serif"/>
              </a:rPr>
              <a:t>ap</a:t>
            </a:r>
            <a:r>
              <a:rPr sz="3000" spc="-200" dirty="0">
                <a:latin typeface="Microsoft Sans Serif"/>
                <a:cs typeface="Microsoft Sans Serif"/>
              </a:rPr>
              <a:t>h</a:t>
            </a:r>
            <a:r>
              <a:rPr sz="3000" dirty="0">
                <a:latin typeface="Microsoft Sans Serif"/>
                <a:cs typeface="Microsoft Sans Serif"/>
              </a:rPr>
              <a:t>y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275" dirty="0">
                <a:latin typeface="Microsoft Sans Serif"/>
                <a:cs typeface="Microsoft Sans Serif"/>
              </a:rPr>
              <a:t>(C</a:t>
            </a:r>
            <a:r>
              <a:rPr sz="3000" spc="-335" dirty="0">
                <a:latin typeface="Microsoft Sans Serif"/>
                <a:cs typeface="Microsoft Sans Serif"/>
              </a:rPr>
              <a:t>A</a:t>
            </a:r>
            <a:r>
              <a:rPr sz="3000" spc="-355" dirty="0">
                <a:latin typeface="Microsoft Sans Serif"/>
                <a:cs typeface="Microsoft Sans Serif"/>
              </a:rPr>
              <a:t>T)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300" dirty="0">
                <a:latin typeface="Microsoft Sans Serif"/>
                <a:cs typeface="Microsoft Sans Serif"/>
              </a:rPr>
              <a:t>sca</a:t>
            </a:r>
            <a:r>
              <a:rPr sz="3000" spc="-335" dirty="0">
                <a:latin typeface="Microsoft Sans Serif"/>
                <a:cs typeface="Microsoft Sans Serif"/>
              </a:rPr>
              <a:t>n</a:t>
            </a:r>
            <a:r>
              <a:rPr sz="3000" spc="-505" dirty="0">
                <a:latin typeface="Microsoft Sans Serif"/>
                <a:cs typeface="Microsoft Sans Serif"/>
              </a:rPr>
              <a:t>s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2514" y="2714244"/>
            <a:ext cx="2536813" cy="25557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18047" y="5324855"/>
            <a:ext cx="2687320" cy="62801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6985">
              <a:lnSpc>
                <a:spcPct val="100000"/>
              </a:lnSpc>
              <a:spcBef>
                <a:spcPts val="45"/>
              </a:spcBef>
            </a:pPr>
            <a:r>
              <a:rPr sz="1800" spc="-3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ypic</a:t>
            </a:r>
            <a:r>
              <a:rPr sz="1800" spc="-15" dirty="0">
                <a:latin typeface="Microsoft Sans Serif"/>
                <a:cs typeface="Microsoft Sans Serif"/>
              </a:rPr>
              <a:t>al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hea</a:t>
            </a:r>
            <a:r>
              <a:rPr sz="1800" spc="-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sli</a:t>
            </a:r>
            <a:r>
              <a:rPr sz="1800" spc="-185" dirty="0">
                <a:latin typeface="Microsoft Sans Serif"/>
                <a:cs typeface="Microsoft Sans Serif"/>
              </a:rPr>
              <a:t>c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C</a:t>
            </a:r>
            <a:r>
              <a:rPr sz="1800" spc="-240" dirty="0">
                <a:latin typeface="Microsoft Sans Serif"/>
                <a:cs typeface="Microsoft Sans Serif"/>
              </a:rPr>
              <a:t>A</a:t>
            </a:r>
            <a:r>
              <a:rPr sz="1800" spc="-315" dirty="0">
                <a:latin typeface="Microsoft Sans Serif"/>
                <a:cs typeface="Microsoft Sans Serif"/>
              </a:rPr>
              <a:t>T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ima</a:t>
            </a:r>
            <a:r>
              <a:rPr sz="1800" spc="-120" dirty="0">
                <a:latin typeface="Microsoft Sans Serif"/>
                <a:cs typeface="Microsoft Sans Serif"/>
              </a:rPr>
              <a:t>g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8047" y="2638044"/>
            <a:ext cx="2687320" cy="2687320"/>
          </a:xfrm>
          <a:custGeom>
            <a:avLst/>
            <a:gdLst/>
            <a:ahLst/>
            <a:cxnLst/>
            <a:rect l="l" t="t" r="r" b="b"/>
            <a:pathLst>
              <a:path w="2687320" h="2687320">
                <a:moveTo>
                  <a:pt x="0" y="2686811"/>
                </a:moveTo>
                <a:lnTo>
                  <a:pt x="2686811" y="2686811"/>
                </a:lnTo>
                <a:lnTo>
                  <a:pt x="2686811" y="0"/>
                </a:lnTo>
                <a:lnTo>
                  <a:pt x="0" y="0"/>
                </a:lnTo>
                <a:lnTo>
                  <a:pt x="0" y="268681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94462"/>
            <a:ext cx="775017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320" dirty="0"/>
              <a:t>His</a:t>
            </a:r>
            <a:r>
              <a:rPr sz="3800" spc="-225" dirty="0"/>
              <a:t>t</a:t>
            </a:r>
            <a:r>
              <a:rPr sz="3800" spc="-365" dirty="0"/>
              <a:t>o</a:t>
            </a:r>
            <a:r>
              <a:rPr sz="3800" spc="-165" dirty="0"/>
              <a:t>r</a:t>
            </a:r>
            <a:r>
              <a:rPr sz="3800" spc="-95" dirty="0"/>
              <a:t>y</a:t>
            </a:r>
            <a:r>
              <a:rPr sz="3800" spc="-45" dirty="0"/>
              <a:t> </a:t>
            </a:r>
            <a:r>
              <a:rPr sz="3800" spc="-190" dirty="0"/>
              <a:t>of</a:t>
            </a:r>
            <a:r>
              <a:rPr sz="3800" spc="220" dirty="0"/>
              <a:t> </a:t>
            </a:r>
            <a:r>
              <a:rPr sz="3800" spc="-225" dirty="0"/>
              <a:t>Digi</a:t>
            </a:r>
            <a:r>
              <a:rPr sz="3800" spc="-175" dirty="0"/>
              <a:t>t</a:t>
            </a:r>
            <a:r>
              <a:rPr sz="3800" spc="-90" dirty="0"/>
              <a:t>al</a:t>
            </a:r>
            <a:r>
              <a:rPr sz="3800" spc="-45" dirty="0"/>
              <a:t> </a:t>
            </a:r>
            <a:r>
              <a:rPr sz="3800" spc="-185" dirty="0"/>
              <a:t>Im</a:t>
            </a:r>
            <a:r>
              <a:rPr sz="3800" spc="-110" dirty="0"/>
              <a:t>a</a:t>
            </a:r>
            <a:r>
              <a:rPr sz="3800" spc="-305" dirty="0"/>
              <a:t>ge</a:t>
            </a:r>
            <a:r>
              <a:rPr sz="3800" spc="-30" dirty="0"/>
              <a:t> </a:t>
            </a:r>
            <a:r>
              <a:rPr sz="3800" spc="-365" dirty="0"/>
              <a:t>Processing</a:t>
            </a:r>
            <a:r>
              <a:rPr sz="3800" spc="-45" dirty="0"/>
              <a:t> </a:t>
            </a:r>
            <a:r>
              <a:rPr sz="3800" dirty="0"/>
              <a:t>…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612140" y="1499057"/>
            <a:ext cx="7818120" cy="4324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135" dirty="0">
                <a:latin typeface="Arial"/>
                <a:cs typeface="Arial"/>
              </a:rPr>
              <a:t>1980s </a:t>
            </a:r>
            <a:r>
              <a:rPr sz="2800" b="1" spc="-60" dirty="0">
                <a:latin typeface="Arial"/>
                <a:cs typeface="Arial"/>
              </a:rPr>
              <a:t>- </a:t>
            </a:r>
            <a:r>
              <a:rPr sz="2800" b="1" spc="-229" dirty="0">
                <a:latin typeface="Arial"/>
                <a:cs typeface="Arial"/>
              </a:rPr>
              <a:t>Today:</a:t>
            </a:r>
            <a:r>
              <a:rPr sz="2800" b="1" spc="-225" dirty="0">
                <a:latin typeface="Arial"/>
                <a:cs typeface="Arial"/>
              </a:rPr>
              <a:t> </a:t>
            </a:r>
            <a:r>
              <a:rPr sz="2800" spc="-325" dirty="0">
                <a:latin typeface="Microsoft Sans Serif"/>
                <a:cs typeface="Microsoft Sans Serif"/>
              </a:rPr>
              <a:t>The</a:t>
            </a:r>
            <a:r>
              <a:rPr sz="2800" spc="-320" dirty="0">
                <a:latin typeface="Microsoft Sans Serif"/>
                <a:cs typeface="Microsoft Sans Serif"/>
              </a:rPr>
              <a:t> use</a:t>
            </a:r>
            <a:r>
              <a:rPr sz="2800" spc="-3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 </a:t>
            </a:r>
            <a:r>
              <a:rPr sz="2800" spc="-20" dirty="0">
                <a:latin typeface="Microsoft Sans Serif"/>
                <a:cs typeface="Microsoft Sans Serif"/>
              </a:rPr>
              <a:t>digital </a:t>
            </a:r>
            <a:r>
              <a:rPr sz="2800" spc="-155" dirty="0">
                <a:latin typeface="Microsoft Sans Serif"/>
                <a:cs typeface="Microsoft Sans Serif"/>
              </a:rPr>
              <a:t>image</a:t>
            </a:r>
            <a:r>
              <a:rPr sz="2800" spc="-150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processing </a:t>
            </a:r>
            <a:r>
              <a:rPr sz="2800" spc="-200" dirty="0">
                <a:latin typeface="Microsoft Sans Serif"/>
                <a:cs typeface="Microsoft Sans Serif"/>
              </a:rPr>
              <a:t> </a:t>
            </a:r>
            <a:r>
              <a:rPr sz="2800" spc="-210" dirty="0">
                <a:latin typeface="Microsoft Sans Serif"/>
                <a:cs typeface="Microsoft Sans Serif"/>
              </a:rPr>
              <a:t>techniques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75" dirty="0">
                <a:latin typeface="Microsoft Sans Serif"/>
                <a:cs typeface="Microsoft Sans Serif"/>
              </a:rPr>
              <a:t>has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exploded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they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are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now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used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for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all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kinds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120" dirty="0">
                <a:latin typeface="Microsoft Sans Serif"/>
                <a:cs typeface="Microsoft Sans Serif"/>
              </a:rPr>
              <a:t> </a:t>
            </a:r>
            <a:r>
              <a:rPr sz="2800" spc="-229" dirty="0">
                <a:latin typeface="Microsoft Sans Serif"/>
                <a:cs typeface="Microsoft Sans Serif"/>
              </a:rPr>
              <a:t>tasks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185" dirty="0">
                <a:latin typeface="Microsoft Sans Serif"/>
                <a:cs typeface="Microsoft Sans Serif"/>
              </a:rPr>
              <a:t>in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all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kinds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114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areas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950" spc="-20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Ima</a:t>
            </a:r>
            <a:r>
              <a:rPr sz="2800" spc="-229" dirty="0">
                <a:latin typeface="Microsoft Sans Serif"/>
                <a:cs typeface="Microsoft Sans Serif"/>
              </a:rPr>
              <a:t>g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35" dirty="0">
                <a:latin typeface="Microsoft Sans Serif"/>
                <a:cs typeface="Microsoft Sans Serif"/>
              </a:rPr>
              <a:t>enhance</a:t>
            </a:r>
            <a:r>
              <a:rPr sz="2800" spc="-125" dirty="0">
                <a:latin typeface="Microsoft Sans Serif"/>
                <a:cs typeface="Microsoft Sans Serif"/>
              </a:rPr>
              <a:t>ment/res</a:t>
            </a:r>
            <a:r>
              <a:rPr sz="2800" spc="-65" dirty="0">
                <a:latin typeface="Microsoft Sans Serif"/>
                <a:cs typeface="Microsoft Sans Serif"/>
              </a:rPr>
              <a:t>to</a:t>
            </a:r>
            <a:r>
              <a:rPr sz="2800" spc="-75" dirty="0">
                <a:latin typeface="Microsoft Sans Serif"/>
                <a:cs typeface="Microsoft Sans Serif"/>
              </a:rPr>
              <a:t>r</a:t>
            </a:r>
            <a:r>
              <a:rPr sz="2800" spc="-110" dirty="0">
                <a:latin typeface="Microsoft Sans Serif"/>
                <a:cs typeface="Microsoft Sans Serif"/>
              </a:rPr>
              <a:t>ation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</a:t>
            </a:r>
            <a:r>
              <a:rPr sz="2800" dirty="0">
                <a:latin typeface="Microsoft Sans Serif"/>
                <a:cs typeface="Microsoft Sans Serif"/>
              </a:rPr>
              <a:t>r</a:t>
            </a:r>
            <a:r>
              <a:rPr sz="2800" spc="-150" dirty="0">
                <a:latin typeface="Microsoft Sans Serif"/>
                <a:cs typeface="Microsoft Sans Serif"/>
              </a:rPr>
              <a:t>tistic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Microsoft Sans Serif"/>
                <a:cs typeface="Microsoft Sans Serif"/>
              </a:rPr>
              <a:t>f</a:t>
            </a:r>
            <a:r>
              <a:rPr sz="2800" spc="-5" dirty="0">
                <a:latin typeface="Microsoft Sans Serif"/>
                <a:cs typeface="Microsoft Sans Serif"/>
              </a:rPr>
              <a:t>f</a:t>
            </a:r>
            <a:r>
              <a:rPr sz="2800" dirty="0">
                <a:latin typeface="Microsoft Sans Serif"/>
                <a:cs typeface="Microsoft Sans Serif"/>
              </a:rPr>
              <a:t>e</a:t>
            </a:r>
            <a:r>
              <a:rPr sz="2800" spc="-275" dirty="0">
                <a:latin typeface="Microsoft Sans Serif"/>
                <a:cs typeface="Microsoft Sans Serif"/>
              </a:rPr>
              <a:t>cts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M</a:t>
            </a:r>
            <a:r>
              <a:rPr sz="2800" spc="-130" dirty="0">
                <a:latin typeface="Microsoft Sans Serif"/>
                <a:cs typeface="Microsoft Sans Serif"/>
              </a:rPr>
              <a:t>e</a:t>
            </a:r>
            <a:r>
              <a:rPr sz="2800" spc="-90" dirty="0">
                <a:latin typeface="Microsoft Sans Serif"/>
                <a:cs typeface="Microsoft Sans Serif"/>
              </a:rPr>
              <a:t>dic</a:t>
            </a:r>
            <a:r>
              <a:rPr sz="2800" spc="-110" dirty="0">
                <a:latin typeface="Microsoft Sans Serif"/>
                <a:cs typeface="Microsoft Sans Serif"/>
              </a:rPr>
              <a:t>a</a:t>
            </a:r>
            <a:r>
              <a:rPr sz="2800" spc="-30" dirty="0">
                <a:latin typeface="Microsoft Sans Serif"/>
                <a:cs typeface="Microsoft Sans Serif"/>
              </a:rPr>
              <a:t>l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visualis</a:t>
            </a:r>
            <a:r>
              <a:rPr sz="2800" spc="-215" dirty="0">
                <a:latin typeface="Microsoft Sans Serif"/>
                <a:cs typeface="Microsoft Sans Serif"/>
              </a:rPr>
              <a:t>a</a:t>
            </a:r>
            <a:r>
              <a:rPr sz="2800" spc="-135" dirty="0">
                <a:latin typeface="Microsoft Sans Serif"/>
                <a:cs typeface="Microsoft Sans Serif"/>
              </a:rPr>
              <a:t>tion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Indust</a:t>
            </a:r>
            <a:r>
              <a:rPr sz="2800" spc="-145" dirty="0">
                <a:latin typeface="Microsoft Sans Serif"/>
                <a:cs typeface="Microsoft Sans Serif"/>
              </a:rPr>
              <a:t>r</a:t>
            </a:r>
            <a:r>
              <a:rPr sz="2800" spc="-35" dirty="0">
                <a:latin typeface="Microsoft Sans Serif"/>
                <a:cs typeface="Microsoft Sans Serif"/>
              </a:rPr>
              <a:t>ia</a:t>
            </a:r>
            <a:r>
              <a:rPr sz="2800" spc="-15" dirty="0">
                <a:latin typeface="Microsoft Sans Serif"/>
                <a:cs typeface="Microsoft Sans Serif"/>
              </a:rPr>
              <a:t>l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ins</a:t>
            </a:r>
            <a:r>
              <a:rPr sz="2800" spc="-254" dirty="0">
                <a:latin typeface="Microsoft Sans Serif"/>
                <a:cs typeface="Microsoft Sans Serif"/>
              </a:rPr>
              <a:t>pe</a:t>
            </a:r>
            <a:r>
              <a:rPr sz="2800" spc="-225" dirty="0">
                <a:latin typeface="Microsoft Sans Serif"/>
                <a:cs typeface="Microsoft Sans Serif"/>
              </a:rPr>
              <a:t>c</a:t>
            </a:r>
            <a:r>
              <a:rPr sz="2800" spc="-135" dirty="0">
                <a:latin typeface="Microsoft Sans Serif"/>
                <a:cs typeface="Microsoft Sans Serif"/>
              </a:rPr>
              <a:t>tion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20" dirty="0">
                <a:latin typeface="Microsoft Sans Serif"/>
                <a:cs typeface="Microsoft Sans Serif"/>
              </a:rPr>
              <a:t>Law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40" dirty="0">
                <a:latin typeface="Microsoft Sans Serif"/>
                <a:cs typeface="Microsoft Sans Serif"/>
              </a:rPr>
              <a:t>en</a:t>
            </a:r>
            <a:r>
              <a:rPr sz="2800" spc="-125" dirty="0">
                <a:latin typeface="Microsoft Sans Serif"/>
                <a:cs typeface="Microsoft Sans Serif"/>
              </a:rPr>
              <a:t>f</a:t>
            </a:r>
            <a:r>
              <a:rPr sz="2800" spc="-105" dirty="0">
                <a:latin typeface="Microsoft Sans Serif"/>
                <a:cs typeface="Microsoft Sans Serif"/>
              </a:rPr>
              <a:t>o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229" dirty="0">
                <a:latin typeface="Microsoft Sans Serif"/>
                <a:cs typeface="Microsoft Sans Serif"/>
              </a:rPr>
              <a:t>c</a:t>
            </a:r>
            <a:r>
              <a:rPr sz="2800" spc="-250" dirty="0">
                <a:latin typeface="Microsoft Sans Serif"/>
                <a:cs typeface="Microsoft Sans Serif"/>
              </a:rPr>
              <a:t>e</a:t>
            </a:r>
            <a:r>
              <a:rPr sz="2800" spc="-245" dirty="0">
                <a:latin typeface="Microsoft Sans Serif"/>
                <a:cs typeface="Microsoft Sans Serif"/>
              </a:rPr>
              <a:t>ment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95" dirty="0">
                <a:latin typeface="Microsoft Sans Serif"/>
                <a:cs typeface="Microsoft Sans Serif"/>
              </a:rPr>
              <a:t>Human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29" dirty="0">
                <a:latin typeface="Microsoft Sans Serif"/>
                <a:cs typeface="Microsoft Sans Serif"/>
              </a:rPr>
              <a:t>c</a:t>
            </a:r>
            <a:r>
              <a:rPr sz="2800" spc="-250" dirty="0">
                <a:latin typeface="Microsoft Sans Serif"/>
                <a:cs typeface="Microsoft Sans Serif"/>
              </a:rPr>
              <a:t>o</a:t>
            </a:r>
            <a:r>
              <a:rPr sz="2800" spc="-165" dirty="0">
                <a:latin typeface="Microsoft Sans Serif"/>
                <a:cs typeface="Microsoft Sans Serif"/>
              </a:rPr>
              <a:t>mputer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interf</a:t>
            </a:r>
            <a:r>
              <a:rPr sz="2800" spc="-80" dirty="0">
                <a:latin typeface="Microsoft Sans Serif"/>
                <a:cs typeface="Microsoft Sans Serif"/>
              </a:rPr>
              <a:t>a</a:t>
            </a:r>
            <a:r>
              <a:rPr sz="2800" spc="-320" dirty="0">
                <a:latin typeface="Microsoft Sans Serif"/>
                <a:cs typeface="Microsoft Sans Serif"/>
              </a:rPr>
              <a:t>ces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77698"/>
            <a:ext cx="76619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70" dirty="0"/>
              <a:t>W</a:t>
            </a:r>
            <a:r>
              <a:rPr sz="4000" spc="-445" dirty="0"/>
              <a:t>h</a:t>
            </a:r>
            <a:r>
              <a:rPr sz="4000" spc="-105" dirty="0"/>
              <a:t>y</a:t>
            </a:r>
            <a:r>
              <a:rPr sz="4000" spc="-50" dirty="0"/>
              <a:t> </a:t>
            </a:r>
            <a:r>
              <a:rPr sz="4000" spc="-315" dirty="0"/>
              <a:t>d</a:t>
            </a:r>
            <a:r>
              <a:rPr sz="4000" spc="-325" dirty="0"/>
              <a:t>o</a:t>
            </a:r>
            <a:r>
              <a:rPr sz="4000" spc="-50" dirty="0"/>
              <a:t> </a:t>
            </a:r>
            <a:r>
              <a:rPr sz="4000" spc="-130" dirty="0"/>
              <a:t>we</a:t>
            </a:r>
            <a:r>
              <a:rPr sz="4000" spc="-50" dirty="0"/>
              <a:t> </a:t>
            </a:r>
            <a:r>
              <a:rPr sz="4000" spc="-335" dirty="0"/>
              <a:t>n</a:t>
            </a:r>
            <a:r>
              <a:rPr sz="4000" spc="-295" dirty="0"/>
              <a:t>e</a:t>
            </a:r>
            <a:r>
              <a:rPr sz="4000" spc="-320" dirty="0"/>
              <a:t>ed</a:t>
            </a:r>
            <a:r>
              <a:rPr sz="4000" spc="-65" dirty="0"/>
              <a:t> </a:t>
            </a:r>
            <a:r>
              <a:rPr sz="4000" spc="-200" dirty="0"/>
              <a:t>Im</a:t>
            </a:r>
            <a:r>
              <a:rPr sz="4000" spc="-95" dirty="0"/>
              <a:t>a</a:t>
            </a:r>
            <a:r>
              <a:rPr sz="4000" spc="-325" dirty="0"/>
              <a:t>ge</a:t>
            </a:r>
            <a:r>
              <a:rPr sz="4000" spc="-50" dirty="0"/>
              <a:t> </a:t>
            </a:r>
            <a:r>
              <a:rPr sz="4000" spc="-400" dirty="0"/>
              <a:t>Processing?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91387" y="1531502"/>
            <a:ext cx="8054340" cy="40481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39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50" dirty="0">
                <a:latin typeface="Microsoft Sans Serif"/>
                <a:cs typeface="Microsoft Sans Serif"/>
              </a:rPr>
              <a:t>What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85" dirty="0">
                <a:latin typeface="Microsoft Sans Serif"/>
                <a:cs typeface="Microsoft Sans Serif"/>
              </a:rPr>
              <a:t>do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229" dirty="0">
                <a:latin typeface="Microsoft Sans Serif"/>
                <a:cs typeface="Microsoft Sans Serif"/>
              </a:rPr>
              <a:t>w</a:t>
            </a:r>
            <a:r>
              <a:rPr sz="2900" spc="-160" dirty="0">
                <a:latin typeface="Microsoft Sans Serif"/>
                <a:cs typeface="Microsoft Sans Serif"/>
              </a:rPr>
              <a:t>e</a:t>
            </a:r>
            <a:r>
              <a:rPr sz="2900" spc="40" dirty="0">
                <a:latin typeface="Microsoft Sans Serif"/>
                <a:cs typeface="Microsoft Sans Serif"/>
              </a:rPr>
              <a:t> </a:t>
            </a:r>
            <a:r>
              <a:rPr sz="2900" spc="-250" dirty="0">
                <a:latin typeface="Microsoft Sans Serif"/>
                <a:cs typeface="Microsoft Sans Serif"/>
              </a:rPr>
              <a:t>mean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50" dirty="0">
                <a:latin typeface="Microsoft Sans Serif"/>
                <a:cs typeface="Microsoft Sans Serif"/>
              </a:rPr>
              <a:t>b</a:t>
            </a:r>
            <a:r>
              <a:rPr sz="2900" dirty="0">
                <a:latin typeface="Microsoft Sans Serif"/>
                <a:cs typeface="Microsoft Sans Serif"/>
              </a:rPr>
              <a:t>y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i="1" spc="-80" dirty="0">
                <a:latin typeface="Arial"/>
                <a:cs typeface="Arial"/>
              </a:rPr>
              <a:t>Digital</a:t>
            </a:r>
            <a:r>
              <a:rPr sz="2900" i="1" spc="-5" dirty="0">
                <a:latin typeface="Arial"/>
                <a:cs typeface="Arial"/>
              </a:rPr>
              <a:t> </a:t>
            </a:r>
            <a:r>
              <a:rPr sz="2900" i="1" spc="-220" dirty="0">
                <a:latin typeface="Arial"/>
                <a:cs typeface="Arial"/>
              </a:rPr>
              <a:t>Im</a:t>
            </a:r>
            <a:r>
              <a:rPr sz="2900" i="1" spc="-229" dirty="0">
                <a:latin typeface="Arial"/>
                <a:cs typeface="Arial"/>
              </a:rPr>
              <a:t>a</a:t>
            </a:r>
            <a:r>
              <a:rPr sz="2900" i="1" spc="-175" dirty="0">
                <a:latin typeface="Arial"/>
                <a:cs typeface="Arial"/>
              </a:rPr>
              <a:t>ge</a:t>
            </a:r>
            <a:r>
              <a:rPr sz="2900" i="1" spc="-5" dirty="0">
                <a:latin typeface="Arial"/>
                <a:cs typeface="Arial"/>
              </a:rPr>
              <a:t> </a:t>
            </a:r>
            <a:r>
              <a:rPr sz="2900" i="1" spc="-320" dirty="0">
                <a:latin typeface="Arial"/>
                <a:cs typeface="Arial"/>
              </a:rPr>
              <a:t>P</a:t>
            </a:r>
            <a:r>
              <a:rPr sz="2900" i="1" spc="-190" dirty="0">
                <a:latin typeface="Arial"/>
                <a:cs typeface="Arial"/>
              </a:rPr>
              <a:t>r</a:t>
            </a:r>
            <a:r>
              <a:rPr sz="2900" i="1" spc="-270" dirty="0">
                <a:latin typeface="Arial"/>
                <a:cs typeface="Arial"/>
              </a:rPr>
              <a:t>ocessing</a:t>
            </a:r>
            <a:endParaRPr sz="29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270"/>
              </a:spcBef>
            </a:pPr>
            <a:r>
              <a:rPr sz="1950" spc="-14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b="1" spc="-275" dirty="0">
                <a:solidFill>
                  <a:srgbClr val="C00000"/>
                </a:solidFill>
                <a:latin typeface="Arial"/>
                <a:cs typeface="Arial"/>
              </a:rPr>
              <a:t>Processing</a:t>
            </a:r>
            <a:r>
              <a:rPr sz="2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30" dirty="0">
                <a:solidFill>
                  <a:srgbClr val="C00000"/>
                </a:solidFill>
                <a:latin typeface="Arial"/>
                <a:cs typeface="Arial"/>
              </a:rPr>
              <a:t>digital</a:t>
            </a:r>
            <a:r>
              <a:rPr sz="28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95" dirty="0">
                <a:solidFill>
                  <a:srgbClr val="C00000"/>
                </a:solidFill>
                <a:latin typeface="Arial"/>
                <a:cs typeface="Arial"/>
              </a:rPr>
              <a:t>images</a:t>
            </a:r>
            <a:r>
              <a:rPr sz="28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80" dirty="0">
                <a:solidFill>
                  <a:srgbClr val="C00000"/>
                </a:solidFill>
                <a:latin typeface="Arial"/>
                <a:cs typeface="Arial"/>
              </a:rPr>
              <a:t>by</a:t>
            </a:r>
            <a:r>
              <a:rPr sz="2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8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8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30" dirty="0">
                <a:solidFill>
                  <a:srgbClr val="C00000"/>
                </a:solidFill>
                <a:latin typeface="Arial"/>
                <a:cs typeface="Arial"/>
              </a:rPr>
              <a:t>digital</a:t>
            </a:r>
            <a:r>
              <a:rPr sz="28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54" dirty="0">
                <a:solidFill>
                  <a:srgbClr val="C00000"/>
                </a:solidFill>
                <a:latin typeface="Arial"/>
                <a:cs typeface="Arial"/>
              </a:rPr>
              <a:t>computer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1795"/>
              </a:spcBef>
            </a:pPr>
            <a:r>
              <a:rPr sz="2900" b="1" spc="-135" dirty="0">
                <a:latin typeface="Arial"/>
                <a:cs typeface="Arial"/>
              </a:rPr>
              <a:t>It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215" dirty="0">
                <a:latin typeface="Arial"/>
                <a:cs typeface="Arial"/>
              </a:rPr>
              <a:t>is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114" dirty="0">
                <a:latin typeface="Arial"/>
                <a:cs typeface="Arial"/>
              </a:rPr>
              <a:t>M</a:t>
            </a:r>
            <a:r>
              <a:rPr sz="2900" b="1" spc="-130" dirty="0">
                <a:latin typeface="Arial"/>
                <a:cs typeface="Arial"/>
              </a:rPr>
              <a:t>oti</a:t>
            </a:r>
            <a:r>
              <a:rPr sz="2900" b="1" spc="-204" dirty="0">
                <a:latin typeface="Arial"/>
                <a:cs typeface="Arial"/>
              </a:rPr>
              <a:t>v</a:t>
            </a:r>
            <a:r>
              <a:rPr sz="2900" b="1" spc="-20" dirty="0">
                <a:latin typeface="Arial"/>
                <a:cs typeface="Arial"/>
              </a:rPr>
              <a:t>a</a:t>
            </a:r>
            <a:r>
              <a:rPr sz="2900" b="1" spc="-225" dirty="0">
                <a:latin typeface="Arial"/>
                <a:cs typeface="Arial"/>
              </a:rPr>
              <a:t>ted</a:t>
            </a:r>
            <a:r>
              <a:rPr sz="2900" b="1" spc="-70" dirty="0">
                <a:latin typeface="Arial"/>
                <a:cs typeface="Arial"/>
              </a:rPr>
              <a:t> </a:t>
            </a:r>
            <a:r>
              <a:rPr sz="2900" b="1" spc="-300" dirty="0">
                <a:latin typeface="Arial"/>
                <a:cs typeface="Arial"/>
              </a:rPr>
              <a:t>b</a:t>
            </a:r>
            <a:r>
              <a:rPr sz="2900" b="1" spc="-75" dirty="0">
                <a:latin typeface="Arial"/>
                <a:cs typeface="Arial"/>
              </a:rPr>
              <a:t>y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210" dirty="0">
                <a:latin typeface="Arial"/>
                <a:cs typeface="Arial"/>
              </a:rPr>
              <a:t>t</a:t>
            </a:r>
            <a:r>
              <a:rPr sz="2900" b="1" spc="-275" dirty="0">
                <a:latin typeface="Arial"/>
                <a:cs typeface="Arial"/>
              </a:rPr>
              <a:t>h</a:t>
            </a:r>
            <a:r>
              <a:rPr sz="2900" b="1" spc="-120" dirty="0">
                <a:latin typeface="Arial"/>
                <a:cs typeface="Arial"/>
              </a:rPr>
              <a:t>r</a:t>
            </a:r>
            <a:r>
              <a:rPr sz="2900" b="1" spc="-225" dirty="0">
                <a:latin typeface="Arial"/>
                <a:cs typeface="Arial"/>
              </a:rPr>
              <a:t>ee</a:t>
            </a:r>
            <a:r>
              <a:rPr sz="2900" b="1" spc="-35" dirty="0">
                <a:latin typeface="Arial"/>
                <a:cs typeface="Arial"/>
              </a:rPr>
              <a:t> </a:t>
            </a:r>
            <a:r>
              <a:rPr sz="2900" b="1" spc="-175" dirty="0">
                <a:latin typeface="Arial"/>
                <a:cs typeface="Arial"/>
              </a:rPr>
              <a:t>major</a:t>
            </a:r>
            <a:r>
              <a:rPr sz="2900" b="1" spc="-45" dirty="0">
                <a:latin typeface="Arial"/>
                <a:cs typeface="Arial"/>
              </a:rPr>
              <a:t> </a:t>
            </a:r>
            <a:r>
              <a:rPr sz="2900" b="1" spc="-175" dirty="0">
                <a:latin typeface="Arial"/>
                <a:cs typeface="Arial"/>
              </a:rPr>
              <a:t>appli</a:t>
            </a:r>
            <a:r>
              <a:rPr sz="2900" b="1" spc="-204" dirty="0">
                <a:latin typeface="Arial"/>
                <a:cs typeface="Arial"/>
              </a:rPr>
              <a:t>c</a:t>
            </a:r>
            <a:r>
              <a:rPr sz="2900" b="1" spc="-20" dirty="0">
                <a:latin typeface="Arial"/>
                <a:cs typeface="Arial"/>
              </a:rPr>
              <a:t>a</a:t>
            </a:r>
            <a:r>
              <a:rPr sz="2900" b="1" spc="-215" dirty="0">
                <a:latin typeface="Arial"/>
                <a:cs typeface="Arial"/>
              </a:rPr>
              <a:t>tion</a:t>
            </a:r>
            <a:r>
              <a:rPr sz="2900" b="1" spc="-335" dirty="0">
                <a:latin typeface="Arial"/>
                <a:cs typeface="Arial"/>
              </a:rPr>
              <a:t>s</a:t>
            </a:r>
            <a:r>
              <a:rPr sz="2900" b="1" spc="-6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  <a:p>
            <a:pPr marL="405765" marR="995044" lvl="1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405765" algn="l"/>
                <a:tab pos="406400" algn="l"/>
              </a:tabLst>
            </a:pPr>
            <a:r>
              <a:rPr sz="2800" spc="-210" dirty="0">
                <a:latin typeface="Microsoft Sans Serif"/>
                <a:cs typeface="Microsoft Sans Serif"/>
              </a:rPr>
              <a:t>Improvement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135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pictorial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information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for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human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perception</a:t>
            </a:r>
            <a:endParaRPr sz="2800">
              <a:latin typeface="Microsoft Sans Serif"/>
              <a:cs typeface="Microsoft Sans Serif"/>
            </a:endParaRPr>
          </a:p>
          <a:p>
            <a:pPr marL="405765" lvl="1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405765" algn="l"/>
                <a:tab pos="406400" algn="l"/>
              </a:tabLst>
            </a:pPr>
            <a:r>
              <a:rPr sz="2800" spc="-180" dirty="0">
                <a:latin typeface="Microsoft Sans Serif"/>
                <a:cs typeface="Microsoft Sans Serif"/>
              </a:rPr>
              <a:t>Image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processing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for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autonomous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machine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application</a:t>
            </a:r>
            <a:endParaRPr sz="2800">
              <a:latin typeface="Microsoft Sans Serif"/>
              <a:cs typeface="Microsoft Sans Serif"/>
            </a:endParaRPr>
          </a:p>
          <a:p>
            <a:pPr marL="405765" lvl="1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405765" algn="l"/>
                <a:tab pos="406400" algn="l"/>
              </a:tabLst>
            </a:pPr>
            <a:r>
              <a:rPr sz="2800" spc="-140" dirty="0">
                <a:latin typeface="Microsoft Sans Serif"/>
                <a:cs typeface="Microsoft Sans Serif"/>
              </a:rPr>
              <a:t>Efficient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storage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35" dirty="0">
                <a:latin typeface="Microsoft Sans Serif"/>
                <a:cs typeface="Microsoft Sans Serif"/>
              </a:rPr>
              <a:t>transmission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387" y="377698"/>
            <a:ext cx="6614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70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4000" b="1" spc="-385" dirty="0">
                <a:solidFill>
                  <a:srgbClr val="003399"/>
                </a:solidFill>
                <a:latin typeface="Arial"/>
                <a:cs typeface="Arial"/>
              </a:rPr>
              <a:t>x</a:t>
            </a:r>
            <a:r>
              <a:rPr sz="4000" b="1" spc="-295" dirty="0">
                <a:solidFill>
                  <a:srgbClr val="003399"/>
                </a:solidFill>
                <a:latin typeface="Arial"/>
                <a:cs typeface="Arial"/>
              </a:rPr>
              <a:t>am</a:t>
            </a:r>
            <a:r>
              <a:rPr sz="4000" b="1" spc="-240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000" b="1" spc="-130" dirty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4000" b="1" spc="-254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4000" b="1" spc="-409" dirty="0">
                <a:solidFill>
                  <a:srgbClr val="003399"/>
                </a:solidFill>
                <a:latin typeface="Arial"/>
                <a:cs typeface="Arial"/>
              </a:rPr>
              <a:t>s:</a:t>
            </a:r>
            <a:r>
              <a:rPr sz="4000" b="1" spc="-6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000" b="1" spc="-200" dirty="0">
                <a:solidFill>
                  <a:srgbClr val="003399"/>
                </a:solidFill>
                <a:latin typeface="Arial"/>
                <a:cs typeface="Arial"/>
              </a:rPr>
              <a:t>Im</a:t>
            </a:r>
            <a:r>
              <a:rPr sz="4000" b="1" spc="-95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4000" b="1" spc="-325" dirty="0">
                <a:solidFill>
                  <a:srgbClr val="003399"/>
                </a:solidFill>
                <a:latin typeface="Arial"/>
                <a:cs typeface="Arial"/>
              </a:rPr>
              <a:t>ge</a:t>
            </a:r>
            <a:r>
              <a:rPr sz="4000" b="1" spc="-7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000" b="1" spc="-56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4000" b="1" spc="-509" dirty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4000" b="1" spc="-250" dirty="0">
                <a:solidFill>
                  <a:srgbClr val="003399"/>
                </a:solidFill>
                <a:latin typeface="Arial"/>
                <a:cs typeface="Arial"/>
              </a:rPr>
              <a:t>ha</a:t>
            </a:r>
            <a:r>
              <a:rPr sz="4000" b="1" spc="-260" dirty="0">
                <a:solidFill>
                  <a:srgbClr val="003399"/>
                </a:solidFill>
                <a:latin typeface="Arial"/>
                <a:cs typeface="Arial"/>
              </a:rPr>
              <a:t>n</a:t>
            </a:r>
            <a:r>
              <a:rPr sz="4000" b="1" spc="-425" dirty="0">
                <a:solidFill>
                  <a:srgbClr val="003399"/>
                </a:solidFill>
                <a:latin typeface="Arial"/>
                <a:cs typeface="Arial"/>
              </a:rPr>
              <a:t>cem</a:t>
            </a:r>
            <a:r>
              <a:rPr sz="4000" b="1" spc="-340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4000" b="1" spc="-310" dirty="0">
                <a:solidFill>
                  <a:srgbClr val="003399"/>
                </a:solidFill>
                <a:latin typeface="Arial"/>
                <a:cs typeface="Arial"/>
              </a:rPr>
              <a:t>nt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34108"/>
            <a:ext cx="7769859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90" dirty="0">
                <a:latin typeface="Microsoft Sans Serif"/>
                <a:cs typeface="Microsoft Sans Serif"/>
              </a:rPr>
              <a:t>One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t</a:t>
            </a:r>
            <a:r>
              <a:rPr sz="3200" spc="-280" dirty="0">
                <a:latin typeface="Microsoft Sans Serif"/>
                <a:cs typeface="Microsoft Sans Serif"/>
              </a:rPr>
              <a:t>he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315" dirty="0">
                <a:latin typeface="Microsoft Sans Serif"/>
                <a:cs typeface="Microsoft Sans Serif"/>
              </a:rPr>
              <a:t>most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360" dirty="0">
                <a:latin typeface="Microsoft Sans Serif"/>
                <a:cs typeface="Microsoft Sans Serif"/>
              </a:rPr>
              <a:t>common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405" dirty="0">
                <a:latin typeface="Microsoft Sans Serif"/>
                <a:cs typeface="Microsoft Sans Serif"/>
              </a:rPr>
              <a:t>uses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90" dirty="0">
                <a:latin typeface="Microsoft Sans Serif"/>
                <a:cs typeface="Microsoft Sans Serif"/>
              </a:rPr>
              <a:t>D</a:t>
            </a:r>
            <a:r>
              <a:rPr sz="3200" spc="-220" dirty="0">
                <a:latin typeface="Microsoft Sans Serif"/>
                <a:cs typeface="Microsoft Sans Serif"/>
              </a:rPr>
              <a:t>I</a:t>
            </a:r>
            <a:r>
              <a:rPr sz="3200" spc="-509" dirty="0">
                <a:latin typeface="Microsoft Sans Serif"/>
                <a:cs typeface="Microsoft Sans Serif"/>
              </a:rPr>
              <a:t>P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t</a:t>
            </a:r>
            <a:r>
              <a:rPr sz="3200" spc="-290" dirty="0">
                <a:latin typeface="Microsoft Sans Serif"/>
                <a:cs typeface="Microsoft Sans Serif"/>
              </a:rPr>
              <a:t>e</a:t>
            </a:r>
            <a:r>
              <a:rPr sz="3200" spc="-130" dirty="0">
                <a:latin typeface="Microsoft Sans Serif"/>
                <a:cs typeface="Microsoft Sans Serif"/>
              </a:rPr>
              <a:t>c</a:t>
            </a:r>
            <a:r>
              <a:rPr sz="3200" spc="-235" dirty="0">
                <a:latin typeface="Microsoft Sans Serif"/>
                <a:cs typeface="Microsoft Sans Serif"/>
              </a:rPr>
              <a:t>hniques:  </a:t>
            </a:r>
            <a:r>
              <a:rPr sz="3200" spc="-165" dirty="0">
                <a:latin typeface="Microsoft Sans Serif"/>
                <a:cs typeface="Microsoft Sans Serif"/>
              </a:rPr>
              <a:t>imp</a:t>
            </a:r>
            <a:r>
              <a:rPr sz="3200" spc="-160" dirty="0">
                <a:latin typeface="Microsoft Sans Serif"/>
                <a:cs typeface="Microsoft Sans Serif"/>
              </a:rPr>
              <a:t>r</a:t>
            </a:r>
            <a:r>
              <a:rPr sz="3200" spc="-200" dirty="0">
                <a:latin typeface="Microsoft Sans Serif"/>
                <a:cs typeface="Microsoft Sans Serif"/>
              </a:rPr>
              <a:t>o</a:t>
            </a:r>
            <a:r>
              <a:rPr sz="3200" spc="-235" dirty="0">
                <a:latin typeface="Microsoft Sans Serif"/>
                <a:cs typeface="Microsoft Sans Serif"/>
              </a:rPr>
              <a:t>v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80" dirty="0">
                <a:latin typeface="Microsoft Sans Serif"/>
                <a:cs typeface="Microsoft Sans Serif"/>
              </a:rPr>
              <a:t>qualit</a:t>
            </a:r>
            <a:r>
              <a:rPr sz="3200" spc="-225" dirty="0">
                <a:latin typeface="Microsoft Sans Serif"/>
                <a:cs typeface="Microsoft Sans Serif"/>
              </a:rPr>
              <a:t>y</a:t>
            </a:r>
            <a:r>
              <a:rPr sz="3200" spc="-190" dirty="0">
                <a:latin typeface="Microsoft Sans Serif"/>
                <a:cs typeface="Microsoft Sans Serif"/>
              </a:rPr>
              <a:t>,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25" dirty="0">
                <a:latin typeface="Microsoft Sans Serif"/>
                <a:cs typeface="Microsoft Sans Serif"/>
              </a:rPr>
              <a:t>rem</a:t>
            </a:r>
            <a:r>
              <a:rPr sz="3200" spc="-215" dirty="0">
                <a:latin typeface="Microsoft Sans Serif"/>
                <a:cs typeface="Microsoft Sans Serif"/>
              </a:rPr>
              <a:t>o</a:t>
            </a:r>
            <a:r>
              <a:rPr sz="3200" spc="-265" dirty="0">
                <a:latin typeface="Microsoft Sans Serif"/>
                <a:cs typeface="Microsoft Sans Serif"/>
              </a:rPr>
              <a:t>v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45" dirty="0">
                <a:latin typeface="Microsoft Sans Serif"/>
                <a:cs typeface="Microsoft Sans Serif"/>
              </a:rPr>
              <a:t>no</a:t>
            </a:r>
            <a:r>
              <a:rPr sz="3200" spc="-95" dirty="0">
                <a:latin typeface="Microsoft Sans Serif"/>
                <a:cs typeface="Microsoft Sans Serif"/>
              </a:rPr>
              <a:t>i</a:t>
            </a:r>
            <a:r>
              <a:rPr sz="3200" spc="-345" dirty="0">
                <a:latin typeface="Microsoft Sans Serif"/>
                <a:cs typeface="Microsoft Sans Serif"/>
              </a:rPr>
              <a:t>s</a:t>
            </a:r>
            <a:r>
              <a:rPr sz="3200" spc="-375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etc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1363" y="4576957"/>
            <a:ext cx="2040005" cy="20461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1901" y="4550348"/>
            <a:ext cx="2040549" cy="204711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707379" y="5394959"/>
            <a:ext cx="556260" cy="364490"/>
            <a:chOff x="5707379" y="5394959"/>
            <a:chExt cx="556260" cy="364490"/>
          </a:xfrm>
        </p:grpSpPr>
        <p:sp>
          <p:nvSpPr>
            <p:cNvPr id="7" name="object 7"/>
            <p:cNvSpPr/>
            <p:nvPr/>
          </p:nvSpPr>
          <p:spPr>
            <a:xfrm>
              <a:off x="5713475" y="5401055"/>
              <a:ext cx="544195" cy="352425"/>
            </a:xfrm>
            <a:custGeom>
              <a:avLst/>
              <a:gdLst/>
              <a:ahLst/>
              <a:cxnLst/>
              <a:rect l="l" t="t" r="r" b="b"/>
              <a:pathLst>
                <a:path w="544195" h="352425">
                  <a:moveTo>
                    <a:pt x="408050" y="0"/>
                  </a:moveTo>
                  <a:lnTo>
                    <a:pt x="408050" y="88011"/>
                  </a:lnTo>
                  <a:lnTo>
                    <a:pt x="0" y="88011"/>
                  </a:lnTo>
                  <a:lnTo>
                    <a:pt x="0" y="264033"/>
                  </a:lnTo>
                  <a:lnTo>
                    <a:pt x="408050" y="264033"/>
                  </a:lnTo>
                  <a:lnTo>
                    <a:pt x="408050" y="352044"/>
                  </a:lnTo>
                  <a:lnTo>
                    <a:pt x="544068" y="176022"/>
                  </a:lnTo>
                  <a:lnTo>
                    <a:pt x="408050" y="0"/>
                  </a:lnTo>
                  <a:close/>
                </a:path>
              </a:pathLst>
            </a:custGeom>
            <a:solidFill>
              <a:srgbClr val="DD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3475" y="5401055"/>
              <a:ext cx="544195" cy="352425"/>
            </a:xfrm>
            <a:custGeom>
              <a:avLst/>
              <a:gdLst/>
              <a:ahLst/>
              <a:cxnLst/>
              <a:rect l="l" t="t" r="r" b="b"/>
              <a:pathLst>
                <a:path w="544195" h="352425">
                  <a:moveTo>
                    <a:pt x="0" y="88011"/>
                  </a:moveTo>
                  <a:lnTo>
                    <a:pt x="408050" y="88011"/>
                  </a:lnTo>
                  <a:lnTo>
                    <a:pt x="408050" y="0"/>
                  </a:lnTo>
                  <a:lnTo>
                    <a:pt x="544068" y="176022"/>
                  </a:lnTo>
                  <a:lnTo>
                    <a:pt x="408050" y="352044"/>
                  </a:lnTo>
                  <a:lnTo>
                    <a:pt x="408050" y="264033"/>
                  </a:lnTo>
                  <a:lnTo>
                    <a:pt x="0" y="264033"/>
                  </a:lnTo>
                  <a:lnTo>
                    <a:pt x="0" y="8801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7702" y="2676464"/>
            <a:ext cx="1849844" cy="1769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20962" y="2676464"/>
            <a:ext cx="1846399" cy="176932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708903" y="3389376"/>
            <a:ext cx="556260" cy="364490"/>
            <a:chOff x="5708903" y="3389376"/>
            <a:chExt cx="556260" cy="364490"/>
          </a:xfrm>
        </p:grpSpPr>
        <p:sp>
          <p:nvSpPr>
            <p:cNvPr id="12" name="object 12"/>
            <p:cNvSpPr/>
            <p:nvPr/>
          </p:nvSpPr>
          <p:spPr>
            <a:xfrm>
              <a:off x="5714999" y="3395472"/>
              <a:ext cx="544195" cy="352425"/>
            </a:xfrm>
            <a:custGeom>
              <a:avLst/>
              <a:gdLst/>
              <a:ahLst/>
              <a:cxnLst/>
              <a:rect l="l" t="t" r="r" b="b"/>
              <a:pathLst>
                <a:path w="544195" h="352425">
                  <a:moveTo>
                    <a:pt x="408050" y="0"/>
                  </a:moveTo>
                  <a:lnTo>
                    <a:pt x="408050" y="88011"/>
                  </a:lnTo>
                  <a:lnTo>
                    <a:pt x="0" y="88011"/>
                  </a:lnTo>
                  <a:lnTo>
                    <a:pt x="0" y="264032"/>
                  </a:lnTo>
                  <a:lnTo>
                    <a:pt x="408050" y="264032"/>
                  </a:lnTo>
                  <a:lnTo>
                    <a:pt x="408050" y="352044"/>
                  </a:lnTo>
                  <a:lnTo>
                    <a:pt x="544067" y="176022"/>
                  </a:lnTo>
                  <a:lnTo>
                    <a:pt x="408050" y="0"/>
                  </a:lnTo>
                  <a:close/>
                </a:path>
              </a:pathLst>
            </a:custGeom>
            <a:solidFill>
              <a:srgbClr val="DD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14999" y="3395472"/>
              <a:ext cx="544195" cy="352425"/>
            </a:xfrm>
            <a:custGeom>
              <a:avLst/>
              <a:gdLst/>
              <a:ahLst/>
              <a:cxnLst/>
              <a:rect l="l" t="t" r="r" b="b"/>
              <a:pathLst>
                <a:path w="544195" h="352425">
                  <a:moveTo>
                    <a:pt x="0" y="88011"/>
                  </a:moveTo>
                  <a:lnTo>
                    <a:pt x="408050" y="88011"/>
                  </a:lnTo>
                  <a:lnTo>
                    <a:pt x="408050" y="0"/>
                  </a:lnTo>
                  <a:lnTo>
                    <a:pt x="544067" y="176022"/>
                  </a:lnTo>
                  <a:lnTo>
                    <a:pt x="408050" y="352044"/>
                  </a:lnTo>
                  <a:lnTo>
                    <a:pt x="408050" y="264032"/>
                  </a:lnTo>
                  <a:lnTo>
                    <a:pt x="0" y="264032"/>
                  </a:lnTo>
                  <a:lnTo>
                    <a:pt x="0" y="8801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5632" y="2688335"/>
            <a:ext cx="2522220" cy="173583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848867" y="4472940"/>
            <a:ext cx="2502535" cy="2161540"/>
            <a:chOff x="848867" y="4472940"/>
            <a:chExt cx="2502535" cy="216154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867" y="4881372"/>
              <a:ext cx="2502344" cy="1752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01951" y="4479036"/>
              <a:ext cx="449580" cy="399415"/>
            </a:xfrm>
            <a:custGeom>
              <a:avLst/>
              <a:gdLst/>
              <a:ahLst/>
              <a:cxnLst/>
              <a:rect l="l" t="t" r="r" b="b"/>
              <a:pathLst>
                <a:path w="449580" h="399414">
                  <a:moveTo>
                    <a:pt x="337185" y="0"/>
                  </a:moveTo>
                  <a:lnTo>
                    <a:pt x="112395" y="0"/>
                  </a:lnTo>
                  <a:lnTo>
                    <a:pt x="112395" y="299465"/>
                  </a:lnTo>
                  <a:lnTo>
                    <a:pt x="0" y="299465"/>
                  </a:lnTo>
                  <a:lnTo>
                    <a:pt x="224790" y="399288"/>
                  </a:lnTo>
                  <a:lnTo>
                    <a:pt x="449580" y="299465"/>
                  </a:lnTo>
                  <a:lnTo>
                    <a:pt x="337185" y="299465"/>
                  </a:lnTo>
                  <a:lnTo>
                    <a:pt x="337185" y="0"/>
                  </a:lnTo>
                  <a:close/>
                </a:path>
              </a:pathLst>
            </a:custGeom>
            <a:solidFill>
              <a:srgbClr val="DD8046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01951" y="4479036"/>
              <a:ext cx="449580" cy="399415"/>
            </a:xfrm>
            <a:custGeom>
              <a:avLst/>
              <a:gdLst/>
              <a:ahLst/>
              <a:cxnLst/>
              <a:rect l="l" t="t" r="r" b="b"/>
              <a:pathLst>
                <a:path w="449580" h="399414">
                  <a:moveTo>
                    <a:pt x="0" y="299465"/>
                  </a:moveTo>
                  <a:lnTo>
                    <a:pt x="112395" y="299465"/>
                  </a:lnTo>
                  <a:lnTo>
                    <a:pt x="112395" y="0"/>
                  </a:lnTo>
                  <a:lnTo>
                    <a:pt x="337185" y="0"/>
                  </a:lnTo>
                  <a:lnTo>
                    <a:pt x="337185" y="299465"/>
                  </a:lnTo>
                  <a:lnTo>
                    <a:pt x="449580" y="299465"/>
                  </a:lnTo>
                  <a:lnTo>
                    <a:pt x="224790" y="399288"/>
                  </a:lnTo>
                  <a:lnTo>
                    <a:pt x="0" y="29946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2557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45" dirty="0"/>
              <a:t>Hum</a:t>
            </a:r>
            <a:r>
              <a:rPr sz="4400" spc="-250" dirty="0"/>
              <a:t>a</a:t>
            </a:r>
            <a:r>
              <a:rPr sz="4400" spc="-355" dirty="0"/>
              <a:t>n</a:t>
            </a:r>
            <a:r>
              <a:rPr sz="4400" spc="-70" dirty="0"/>
              <a:t> </a:t>
            </a:r>
            <a:r>
              <a:rPr sz="4400" spc="-780" dirty="0"/>
              <a:t>P</a:t>
            </a:r>
            <a:r>
              <a:rPr sz="4400" spc="-395" dirty="0"/>
              <a:t>erce</a:t>
            </a:r>
            <a:r>
              <a:rPr sz="4400" spc="-459" dirty="0"/>
              <a:t>p</a:t>
            </a:r>
            <a:r>
              <a:rPr sz="4400" spc="-275" dirty="0"/>
              <a:t>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612519"/>
            <a:ext cx="7997825" cy="3689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5"/>
              </a:spcBef>
              <a:tabLst>
                <a:tab pos="1336675" algn="l"/>
                <a:tab pos="2811145" algn="l"/>
                <a:tab pos="4301490" algn="l"/>
                <a:tab pos="4891405" algn="l"/>
                <a:tab pos="6751320" algn="l"/>
              </a:tabLst>
            </a:pPr>
            <a:r>
              <a:rPr sz="2900" spc="-270" dirty="0">
                <a:latin typeface="Microsoft Sans Serif"/>
                <a:cs typeface="Microsoft Sans Serif"/>
              </a:rPr>
              <a:t>Empl</a:t>
            </a:r>
            <a:r>
              <a:rPr sz="2900" spc="-320" dirty="0">
                <a:latin typeface="Microsoft Sans Serif"/>
                <a:cs typeface="Microsoft Sans Serif"/>
              </a:rPr>
              <a:t>o</a:t>
            </a:r>
            <a:r>
              <a:rPr sz="2900" dirty="0">
                <a:latin typeface="Microsoft Sans Serif"/>
                <a:cs typeface="Microsoft Sans Serif"/>
              </a:rPr>
              <a:t>y	</a:t>
            </a:r>
            <a:r>
              <a:rPr sz="2900" spc="-240" dirty="0">
                <a:latin typeface="Microsoft Sans Serif"/>
                <a:cs typeface="Microsoft Sans Serif"/>
              </a:rPr>
              <a:t>methods</a:t>
            </a:r>
            <a:r>
              <a:rPr sz="2900" dirty="0">
                <a:latin typeface="Microsoft Sans Serif"/>
                <a:cs typeface="Microsoft Sans Serif"/>
              </a:rPr>
              <a:t>	</a:t>
            </a:r>
            <a:r>
              <a:rPr sz="2900" spc="-165" dirty="0">
                <a:latin typeface="Microsoft Sans Serif"/>
                <a:cs typeface="Microsoft Sans Serif"/>
              </a:rPr>
              <a:t>c</a:t>
            </a:r>
            <a:r>
              <a:rPr sz="2900" spc="-195" dirty="0">
                <a:latin typeface="Microsoft Sans Serif"/>
                <a:cs typeface="Microsoft Sans Serif"/>
              </a:rPr>
              <a:t>a</a:t>
            </a:r>
            <a:r>
              <a:rPr sz="2900" spc="-45" dirty="0">
                <a:latin typeface="Microsoft Sans Serif"/>
                <a:cs typeface="Microsoft Sans Serif"/>
              </a:rPr>
              <a:t>pable</a:t>
            </a:r>
            <a:r>
              <a:rPr sz="2900" dirty="0">
                <a:latin typeface="Microsoft Sans Serif"/>
                <a:cs typeface="Microsoft Sans Serif"/>
              </a:rPr>
              <a:t>	of	</a:t>
            </a:r>
            <a:r>
              <a:rPr sz="2900" b="1" spc="-225" dirty="0">
                <a:solidFill>
                  <a:srgbClr val="C00000"/>
                </a:solidFill>
                <a:latin typeface="Arial"/>
                <a:cs typeface="Arial"/>
              </a:rPr>
              <a:t>en</a:t>
            </a:r>
            <a:r>
              <a:rPr sz="2900" b="1" spc="-260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900" b="1" spc="-15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900" b="1" spc="-18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900" b="1" spc="-240" dirty="0">
                <a:solidFill>
                  <a:srgbClr val="C00000"/>
                </a:solidFill>
                <a:latin typeface="Arial"/>
                <a:cs typeface="Arial"/>
              </a:rPr>
              <a:t>cing</a:t>
            </a:r>
            <a:r>
              <a:rPr sz="29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900" b="1" spc="-185" dirty="0">
                <a:solidFill>
                  <a:srgbClr val="C00000"/>
                </a:solidFill>
                <a:latin typeface="Arial"/>
                <a:cs typeface="Arial"/>
              </a:rPr>
              <a:t>pictori</a:t>
            </a:r>
            <a:r>
              <a:rPr sz="2900" b="1" spc="-25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900" b="1" spc="-55" dirty="0">
                <a:solidFill>
                  <a:srgbClr val="C00000"/>
                </a:solidFill>
                <a:latin typeface="Arial"/>
                <a:cs typeface="Arial"/>
              </a:rPr>
              <a:t>l  </a:t>
            </a:r>
            <a:r>
              <a:rPr sz="2900" b="1" spc="-125" dirty="0">
                <a:solidFill>
                  <a:srgbClr val="C00000"/>
                </a:solidFill>
                <a:latin typeface="Arial"/>
                <a:cs typeface="Arial"/>
              </a:rPr>
              <a:t>inf</a:t>
            </a:r>
            <a:r>
              <a:rPr sz="2900" b="1" spc="-27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900" b="1" spc="-12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900" b="1" spc="-22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900" b="1" spc="-8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900" b="1" spc="-185" dirty="0">
                <a:solidFill>
                  <a:srgbClr val="C00000"/>
                </a:solidFill>
                <a:latin typeface="Arial"/>
                <a:cs typeface="Arial"/>
              </a:rPr>
              <a:t>tion</a:t>
            </a:r>
            <a:r>
              <a:rPr sz="29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900" spc="100" dirty="0">
                <a:latin typeface="Microsoft Sans Serif"/>
                <a:cs typeface="Microsoft Sans Serif"/>
              </a:rPr>
              <a:t>f</a:t>
            </a:r>
            <a:r>
              <a:rPr sz="2900" spc="-80" dirty="0">
                <a:latin typeface="Microsoft Sans Serif"/>
                <a:cs typeface="Microsoft Sans Serif"/>
              </a:rPr>
              <a:t>or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305" dirty="0">
                <a:latin typeface="Microsoft Sans Serif"/>
                <a:cs typeface="Microsoft Sans Serif"/>
              </a:rPr>
              <a:t>human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20" dirty="0">
                <a:latin typeface="Microsoft Sans Serif"/>
                <a:cs typeface="Microsoft Sans Serif"/>
              </a:rPr>
              <a:t>inte</a:t>
            </a:r>
            <a:r>
              <a:rPr sz="2900" spc="-90" dirty="0">
                <a:latin typeface="Microsoft Sans Serif"/>
                <a:cs typeface="Microsoft Sans Serif"/>
              </a:rPr>
              <a:t>r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dirty="0">
                <a:latin typeface="Microsoft Sans Serif"/>
                <a:cs typeface="Microsoft Sans Serif"/>
              </a:rPr>
              <a:t>r</a:t>
            </a:r>
            <a:r>
              <a:rPr sz="2900" spc="-65" dirty="0">
                <a:latin typeface="Microsoft Sans Serif"/>
                <a:cs typeface="Microsoft Sans Serif"/>
              </a:rPr>
              <a:t>etati</a:t>
            </a:r>
            <a:r>
              <a:rPr sz="2900" spc="-85" dirty="0">
                <a:latin typeface="Microsoft Sans Serif"/>
                <a:cs typeface="Microsoft Sans Serif"/>
              </a:rPr>
              <a:t>o</a:t>
            </a:r>
            <a:r>
              <a:rPr sz="2900" spc="-345" dirty="0">
                <a:latin typeface="Microsoft Sans Serif"/>
                <a:cs typeface="Microsoft Sans Serif"/>
              </a:rPr>
              <a:t>n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and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an</a:t>
            </a:r>
            <a:r>
              <a:rPr sz="2900" spc="-120" dirty="0">
                <a:latin typeface="Microsoft Sans Serif"/>
                <a:cs typeface="Microsoft Sans Serif"/>
              </a:rPr>
              <a:t>a</a:t>
            </a:r>
            <a:r>
              <a:rPr sz="2900" spc="-210" dirty="0">
                <a:latin typeface="Microsoft Sans Serif"/>
                <a:cs typeface="Microsoft Sans Serif"/>
              </a:rPr>
              <a:t>lysis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50" dirty="0">
                <a:latin typeface="Microsoft Sans Serif"/>
                <a:cs typeface="Microsoft Sans Serif"/>
              </a:rPr>
              <a:t>Typical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applications:</a:t>
            </a:r>
            <a:endParaRPr sz="29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25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N</a:t>
            </a:r>
            <a:r>
              <a:rPr sz="2600" spc="-120" dirty="0">
                <a:latin typeface="Microsoft Sans Serif"/>
                <a:cs typeface="Microsoft Sans Serif"/>
              </a:rPr>
              <a:t>o</a:t>
            </a:r>
            <a:r>
              <a:rPr sz="2600" spc="-175" dirty="0">
                <a:latin typeface="Microsoft Sans Serif"/>
                <a:cs typeface="Microsoft Sans Serif"/>
              </a:rPr>
              <a:t>is</a:t>
            </a:r>
            <a:r>
              <a:rPr sz="2600" spc="-260" dirty="0">
                <a:latin typeface="Microsoft Sans Serif"/>
                <a:cs typeface="Microsoft Sans Serif"/>
              </a:rPr>
              <a:t>e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fi</a:t>
            </a:r>
            <a:r>
              <a:rPr sz="2600" spc="35" dirty="0">
                <a:latin typeface="Microsoft Sans Serif"/>
                <a:cs typeface="Microsoft Sans Serif"/>
              </a:rPr>
              <a:t>l</a:t>
            </a:r>
            <a:r>
              <a:rPr sz="2600" spc="-55" dirty="0">
                <a:latin typeface="Microsoft Sans Serif"/>
                <a:cs typeface="Microsoft Sans Serif"/>
              </a:rPr>
              <a:t>t</a:t>
            </a:r>
            <a:r>
              <a:rPr sz="2600" spc="-105" dirty="0">
                <a:latin typeface="Microsoft Sans Serif"/>
                <a:cs typeface="Microsoft Sans Serif"/>
              </a:rPr>
              <a:t>e</a:t>
            </a:r>
            <a:r>
              <a:rPr sz="2600" spc="-85" dirty="0">
                <a:latin typeface="Microsoft Sans Serif"/>
                <a:cs typeface="Microsoft Sans Serif"/>
              </a:rPr>
              <a:t>ring</a:t>
            </a:r>
            <a:endParaRPr sz="26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85" dirty="0">
                <a:latin typeface="Microsoft Sans Serif"/>
                <a:cs typeface="Microsoft Sans Serif"/>
              </a:rPr>
              <a:t>Conte</a:t>
            </a:r>
            <a:r>
              <a:rPr sz="2600" spc="-165" dirty="0">
                <a:latin typeface="Microsoft Sans Serif"/>
                <a:cs typeface="Microsoft Sans Serif"/>
              </a:rPr>
              <a:t>nt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229" dirty="0">
                <a:latin typeface="Microsoft Sans Serif"/>
                <a:cs typeface="Microsoft Sans Serif"/>
              </a:rPr>
              <a:t>enhance</a:t>
            </a:r>
            <a:r>
              <a:rPr sz="2600" spc="-345" dirty="0">
                <a:latin typeface="Microsoft Sans Serif"/>
                <a:cs typeface="Microsoft Sans Serif"/>
              </a:rPr>
              <a:t>m</a:t>
            </a:r>
            <a:r>
              <a:rPr sz="2600" spc="-160" dirty="0">
                <a:latin typeface="Microsoft Sans Serif"/>
                <a:cs typeface="Microsoft Sans Serif"/>
              </a:rPr>
              <a:t>ent</a:t>
            </a:r>
            <a:endParaRPr sz="2600">
              <a:latin typeface="Microsoft Sans Serif"/>
              <a:cs typeface="Microsoft Sans Serif"/>
            </a:endParaRPr>
          </a:p>
          <a:p>
            <a:pPr marL="927100" lvl="1" indent="-229235">
              <a:lnSpc>
                <a:spcPct val="100000"/>
              </a:lnSpc>
              <a:spcBef>
                <a:spcPts val="515"/>
              </a:spcBef>
              <a:buClr>
                <a:srgbClr val="DD8046"/>
              </a:buClr>
              <a:buSzPct val="73913"/>
              <a:buFont typeface="Wingdings"/>
              <a:buChar char=""/>
              <a:tabLst>
                <a:tab pos="927735" algn="l"/>
              </a:tabLst>
            </a:pPr>
            <a:r>
              <a:rPr sz="2300" spc="-140" dirty="0">
                <a:latin typeface="Microsoft Sans Serif"/>
                <a:cs typeface="Microsoft Sans Serif"/>
              </a:rPr>
              <a:t>Contrast</a:t>
            </a:r>
            <a:r>
              <a:rPr sz="2300" spc="-10" dirty="0">
                <a:latin typeface="Microsoft Sans Serif"/>
                <a:cs typeface="Microsoft Sans Serif"/>
              </a:rPr>
              <a:t> </a:t>
            </a:r>
            <a:r>
              <a:rPr sz="2300" spc="-195" dirty="0">
                <a:latin typeface="Microsoft Sans Serif"/>
                <a:cs typeface="Microsoft Sans Serif"/>
              </a:rPr>
              <a:t>enhancement</a:t>
            </a:r>
            <a:endParaRPr sz="2300">
              <a:latin typeface="Microsoft Sans Serif"/>
              <a:cs typeface="Microsoft Sans Serif"/>
            </a:endParaRPr>
          </a:p>
          <a:p>
            <a:pPr marL="927100" lvl="1" indent="-229235">
              <a:lnSpc>
                <a:spcPct val="100000"/>
              </a:lnSpc>
              <a:spcBef>
                <a:spcPts val="505"/>
              </a:spcBef>
              <a:buClr>
                <a:srgbClr val="DD8046"/>
              </a:buClr>
              <a:buSzPct val="73913"/>
              <a:buFont typeface="Wingdings"/>
              <a:buChar char=""/>
              <a:tabLst>
                <a:tab pos="927735" algn="l"/>
              </a:tabLst>
            </a:pPr>
            <a:r>
              <a:rPr sz="2300" spc="-105" dirty="0">
                <a:latin typeface="Microsoft Sans Serif"/>
                <a:cs typeface="Microsoft Sans Serif"/>
              </a:rPr>
              <a:t>Deblurring</a:t>
            </a:r>
            <a:endParaRPr sz="23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650" dirty="0">
                <a:latin typeface="Microsoft Sans Serif"/>
                <a:cs typeface="Microsoft Sans Serif"/>
              </a:rPr>
              <a:t>R</a:t>
            </a:r>
            <a:r>
              <a:rPr sz="2600" spc="-229" dirty="0">
                <a:latin typeface="Microsoft Sans Serif"/>
                <a:cs typeface="Microsoft Sans Serif"/>
              </a:rPr>
              <a:t>e</a:t>
            </a:r>
            <a:r>
              <a:rPr sz="2600" spc="-340" dirty="0">
                <a:latin typeface="Microsoft Sans Serif"/>
                <a:cs typeface="Microsoft Sans Serif"/>
              </a:rPr>
              <a:t>m</a:t>
            </a:r>
            <a:r>
              <a:rPr sz="2600" spc="-110" dirty="0">
                <a:latin typeface="Microsoft Sans Serif"/>
                <a:cs typeface="Microsoft Sans Serif"/>
              </a:rPr>
              <a:t>o</a:t>
            </a:r>
            <a:r>
              <a:rPr sz="2600" spc="-50" dirty="0">
                <a:latin typeface="Microsoft Sans Serif"/>
                <a:cs typeface="Microsoft Sans Serif"/>
              </a:rPr>
              <a:t>t</a:t>
            </a:r>
            <a:r>
              <a:rPr sz="2600" spc="-145" dirty="0">
                <a:latin typeface="Microsoft Sans Serif"/>
                <a:cs typeface="Microsoft Sans Serif"/>
              </a:rPr>
              <a:t>e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spc="-240" dirty="0">
                <a:latin typeface="Microsoft Sans Serif"/>
                <a:cs typeface="Microsoft Sans Serif"/>
              </a:rPr>
              <a:t>sensing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1910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80" dirty="0"/>
              <a:t>Filtering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705736" y="5432247"/>
            <a:ext cx="1235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5" dirty="0">
                <a:latin typeface="Arial"/>
                <a:cs typeface="Arial"/>
              </a:rPr>
              <a:t>Noisy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Im</a:t>
            </a:r>
            <a:r>
              <a:rPr sz="1800" b="1" spc="-55" dirty="0">
                <a:latin typeface="Arial"/>
                <a:cs typeface="Arial"/>
              </a:rPr>
              <a:t>a</a:t>
            </a:r>
            <a:r>
              <a:rPr sz="1800" b="1" spc="-145" dirty="0">
                <a:latin typeface="Arial"/>
                <a:cs typeface="Arial"/>
              </a:rPr>
              <a:t>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86473" y="5356047"/>
            <a:ext cx="1383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latin typeface="Arial"/>
                <a:cs typeface="Arial"/>
              </a:rPr>
              <a:t>Filte</a:t>
            </a:r>
            <a:r>
              <a:rPr sz="1800" b="1" spc="-80" dirty="0">
                <a:latin typeface="Arial"/>
                <a:cs typeface="Arial"/>
              </a:rPr>
              <a:t>r</a:t>
            </a:r>
            <a:r>
              <a:rPr sz="1800" b="1" spc="-145" dirty="0">
                <a:latin typeface="Arial"/>
                <a:cs typeface="Arial"/>
              </a:rPr>
              <a:t>ed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Im</a:t>
            </a:r>
            <a:r>
              <a:rPr sz="1800" b="1" spc="-55" dirty="0">
                <a:latin typeface="Arial"/>
                <a:cs typeface="Arial"/>
              </a:rPr>
              <a:t>a</a:t>
            </a:r>
            <a:r>
              <a:rPr sz="1800" b="1" spc="-145" dirty="0">
                <a:latin typeface="Arial"/>
                <a:cs typeface="Arial"/>
              </a:rPr>
              <a:t>ge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828800"/>
            <a:ext cx="3251200" cy="3251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6691" y="1828800"/>
            <a:ext cx="3251200" cy="32512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115561" y="3379596"/>
            <a:ext cx="1295400" cy="103505"/>
          </a:xfrm>
          <a:custGeom>
            <a:avLst/>
            <a:gdLst/>
            <a:ahLst/>
            <a:cxnLst/>
            <a:rect l="l" t="t" r="r" b="b"/>
            <a:pathLst>
              <a:path w="1295400" h="103504">
                <a:moveTo>
                  <a:pt x="1206880" y="0"/>
                </a:moveTo>
                <a:lnTo>
                  <a:pt x="1202943" y="1015"/>
                </a:lnTo>
                <a:lnTo>
                  <a:pt x="1201165" y="3937"/>
                </a:lnTo>
                <a:lnTo>
                  <a:pt x="1199388" y="6985"/>
                </a:lnTo>
                <a:lnTo>
                  <a:pt x="1200403" y="10922"/>
                </a:lnTo>
                <a:lnTo>
                  <a:pt x="1259194" y="45310"/>
                </a:lnTo>
                <a:lnTo>
                  <a:pt x="1282827" y="45338"/>
                </a:lnTo>
                <a:lnTo>
                  <a:pt x="1282827" y="58038"/>
                </a:lnTo>
                <a:lnTo>
                  <a:pt x="1259312" y="58038"/>
                </a:lnTo>
                <a:lnTo>
                  <a:pt x="1203325" y="90550"/>
                </a:lnTo>
                <a:lnTo>
                  <a:pt x="1200403" y="92328"/>
                </a:lnTo>
                <a:lnTo>
                  <a:pt x="1199261" y="96265"/>
                </a:lnTo>
                <a:lnTo>
                  <a:pt x="1202816" y="102362"/>
                </a:lnTo>
                <a:lnTo>
                  <a:pt x="1206753" y="103377"/>
                </a:lnTo>
                <a:lnTo>
                  <a:pt x="1284509" y="58038"/>
                </a:lnTo>
                <a:lnTo>
                  <a:pt x="1282827" y="58038"/>
                </a:lnTo>
                <a:lnTo>
                  <a:pt x="1284557" y="58011"/>
                </a:lnTo>
                <a:lnTo>
                  <a:pt x="1295400" y="51688"/>
                </a:lnTo>
                <a:lnTo>
                  <a:pt x="1209928" y="1650"/>
                </a:lnTo>
                <a:lnTo>
                  <a:pt x="1206880" y="0"/>
                </a:lnTo>
                <a:close/>
              </a:path>
              <a:path w="1295400" h="103504">
                <a:moveTo>
                  <a:pt x="1270173" y="51732"/>
                </a:moveTo>
                <a:lnTo>
                  <a:pt x="1259360" y="58011"/>
                </a:lnTo>
                <a:lnTo>
                  <a:pt x="1282827" y="58038"/>
                </a:lnTo>
                <a:lnTo>
                  <a:pt x="1282827" y="57276"/>
                </a:lnTo>
                <a:lnTo>
                  <a:pt x="1279652" y="57276"/>
                </a:lnTo>
                <a:lnTo>
                  <a:pt x="1270173" y="51732"/>
                </a:lnTo>
                <a:close/>
              </a:path>
              <a:path w="1295400" h="103504">
                <a:moveTo>
                  <a:pt x="0" y="43814"/>
                </a:moveTo>
                <a:lnTo>
                  <a:pt x="0" y="56514"/>
                </a:lnTo>
                <a:lnTo>
                  <a:pt x="1259360" y="58011"/>
                </a:lnTo>
                <a:lnTo>
                  <a:pt x="1270173" y="51732"/>
                </a:lnTo>
                <a:lnTo>
                  <a:pt x="1259194" y="45310"/>
                </a:lnTo>
                <a:lnTo>
                  <a:pt x="0" y="43814"/>
                </a:lnTo>
                <a:close/>
              </a:path>
              <a:path w="1295400" h="103504">
                <a:moveTo>
                  <a:pt x="1279652" y="46227"/>
                </a:moveTo>
                <a:lnTo>
                  <a:pt x="1270173" y="51732"/>
                </a:lnTo>
                <a:lnTo>
                  <a:pt x="1279652" y="57276"/>
                </a:lnTo>
                <a:lnTo>
                  <a:pt x="1279652" y="46227"/>
                </a:lnTo>
                <a:close/>
              </a:path>
              <a:path w="1295400" h="103504">
                <a:moveTo>
                  <a:pt x="1282827" y="46227"/>
                </a:moveTo>
                <a:lnTo>
                  <a:pt x="1279652" y="46227"/>
                </a:lnTo>
                <a:lnTo>
                  <a:pt x="1279652" y="57276"/>
                </a:lnTo>
                <a:lnTo>
                  <a:pt x="1282827" y="57276"/>
                </a:lnTo>
                <a:lnTo>
                  <a:pt x="1282827" y="46227"/>
                </a:lnTo>
                <a:close/>
              </a:path>
              <a:path w="1295400" h="103504">
                <a:moveTo>
                  <a:pt x="1259194" y="45310"/>
                </a:moveTo>
                <a:lnTo>
                  <a:pt x="1270173" y="51732"/>
                </a:lnTo>
                <a:lnTo>
                  <a:pt x="1279652" y="46227"/>
                </a:lnTo>
                <a:lnTo>
                  <a:pt x="1282827" y="46227"/>
                </a:lnTo>
                <a:lnTo>
                  <a:pt x="1282827" y="45338"/>
                </a:lnTo>
                <a:lnTo>
                  <a:pt x="1259194" y="45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64228" y="2992958"/>
            <a:ext cx="796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Filtering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682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60" dirty="0"/>
              <a:t>T</a:t>
            </a:r>
            <a:r>
              <a:rPr sz="4400" spc="-325" dirty="0"/>
              <a:t>eaching</a:t>
            </a:r>
            <a:r>
              <a:rPr sz="4400" spc="-55" dirty="0"/>
              <a:t> </a:t>
            </a:r>
            <a:r>
              <a:rPr sz="4400" spc="-295" dirty="0"/>
              <a:t>O</a:t>
            </a:r>
            <a:r>
              <a:rPr sz="4400" spc="-220" dirty="0"/>
              <a:t>b</a:t>
            </a:r>
            <a:r>
              <a:rPr sz="4400" spc="-250" dirty="0"/>
              <a:t>jecti</a:t>
            </a:r>
            <a:r>
              <a:rPr sz="4400" spc="-409" dirty="0"/>
              <a:t>v</a:t>
            </a:r>
            <a:r>
              <a:rPr sz="4400" spc="-455" dirty="0"/>
              <a:t>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034592" y="1514068"/>
            <a:ext cx="7635240" cy="47085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200" b="1" spc="-350" dirty="0">
                <a:solidFill>
                  <a:srgbClr val="C00000"/>
                </a:solidFill>
                <a:latin typeface="Arial"/>
                <a:cs typeface="Arial"/>
              </a:rPr>
              <a:t>By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245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24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3200" b="1" spc="-26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3200" b="1" spc="-254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60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3200" b="1" spc="1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240" dirty="0">
                <a:solidFill>
                  <a:srgbClr val="C00000"/>
                </a:solidFill>
                <a:latin typeface="Arial"/>
                <a:cs typeface="Arial"/>
              </a:rPr>
              <a:t>this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310" dirty="0">
                <a:solidFill>
                  <a:srgbClr val="C00000"/>
                </a:solidFill>
                <a:latin typeface="Arial"/>
                <a:cs typeface="Arial"/>
              </a:rPr>
              <a:t>semeste</a:t>
            </a:r>
            <a:r>
              <a:rPr sz="3200" b="1" spc="-30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3200" b="1" spc="-60" dirty="0">
                <a:solidFill>
                  <a:srgbClr val="C00000"/>
                </a:solidFill>
                <a:latin typeface="Arial"/>
                <a:cs typeface="Arial"/>
              </a:rPr>
              <a:t>,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0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3200" b="1" spc="-254" dirty="0">
                <a:solidFill>
                  <a:srgbClr val="C00000"/>
                </a:solidFill>
                <a:latin typeface="Arial"/>
                <a:cs typeface="Arial"/>
              </a:rPr>
              <a:t>ou</a:t>
            </a:r>
            <a:r>
              <a:rPr sz="32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30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3200" b="1" spc="-6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3200" b="1" spc="-7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3200" b="1" spc="-6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endParaRPr sz="3200">
              <a:latin typeface="Arial"/>
              <a:cs typeface="Arial"/>
            </a:endParaRPr>
          </a:p>
          <a:p>
            <a:pPr marL="413384" marR="5080" indent="-287020">
              <a:lnSpc>
                <a:spcPct val="90000"/>
              </a:lnSpc>
              <a:spcBef>
                <a:spcPts val="770"/>
              </a:spcBef>
              <a:buClr>
                <a:srgbClr val="93B6D2"/>
              </a:buClr>
              <a:buSzPct val="70312"/>
              <a:buChar char="–"/>
              <a:tabLst>
                <a:tab pos="413384" algn="l"/>
                <a:tab pos="414020" algn="l"/>
              </a:tabLst>
            </a:pPr>
            <a:r>
              <a:rPr sz="3200" spc="-320" dirty="0">
                <a:latin typeface="Microsoft Sans Serif"/>
                <a:cs typeface="Microsoft Sans Serif"/>
              </a:rPr>
              <a:t>Kn</a:t>
            </a:r>
            <a:r>
              <a:rPr sz="3200" spc="-385" dirty="0">
                <a:latin typeface="Microsoft Sans Serif"/>
                <a:cs typeface="Microsoft Sans Serif"/>
              </a:rPr>
              <a:t>o</a:t>
            </a:r>
            <a:r>
              <a:rPr sz="3200" spc="-175" dirty="0">
                <a:latin typeface="Microsoft Sans Serif"/>
                <a:cs typeface="Microsoft Sans Serif"/>
              </a:rPr>
              <a:t>w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b</a:t>
            </a:r>
            <a:r>
              <a:rPr sz="3200" spc="-295" dirty="0">
                <a:latin typeface="Microsoft Sans Serif"/>
                <a:cs typeface="Microsoft Sans Serif"/>
              </a:rPr>
              <a:t>asics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95" dirty="0">
                <a:latin typeface="Microsoft Sans Serif"/>
                <a:cs typeface="Microsoft Sans Serif"/>
              </a:rPr>
              <a:t>D</a:t>
            </a:r>
            <a:r>
              <a:rPr sz="3200" spc="-30" dirty="0">
                <a:latin typeface="Microsoft Sans Serif"/>
                <a:cs typeface="Microsoft Sans Serif"/>
              </a:rPr>
              <a:t>igita</a:t>
            </a:r>
            <a:r>
              <a:rPr sz="3200" spc="-15" dirty="0">
                <a:latin typeface="Microsoft Sans Serif"/>
                <a:cs typeface="Microsoft Sans Serif"/>
              </a:rPr>
              <a:t>l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Ima</a:t>
            </a:r>
            <a:r>
              <a:rPr sz="3200" spc="-250" dirty="0">
                <a:latin typeface="Microsoft Sans Serif"/>
                <a:cs typeface="Microsoft Sans Serif"/>
              </a:rPr>
              <a:t>g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355" dirty="0">
                <a:latin typeface="Microsoft Sans Serif"/>
                <a:cs typeface="Microsoft Sans Serif"/>
              </a:rPr>
              <a:t>P</a:t>
            </a:r>
            <a:r>
              <a:rPr sz="3200" spc="-235" dirty="0">
                <a:latin typeface="Microsoft Sans Serif"/>
                <a:cs typeface="Microsoft Sans Serif"/>
              </a:rPr>
              <a:t>r</a:t>
            </a:r>
            <a:r>
              <a:rPr sz="3200" spc="-240" dirty="0">
                <a:latin typeface="Microsoft Sans Serif"/>
                <a:cs typeface="Microsoft Sans Serif"/>
              </a:rPr>
              <a:t>oce</a:t>
            </a:r>
            <a:r>
              <a:rPr sz="3200" spc="-290" dirty="0">
                <a:latin typeface="Microsoft Sans Serif"/>
                <a:cs typeface="Microsoft Sans Serif"/>
              </a:rPr>
              <a:t>ssin</a:t>
            </a:r>
            <a:r>
              <a:rPr sz="3200" spc="-355" dirty="0">
                <a:latin typeface="Microsoft Sans Serif"/>
                <a:cs typeface="Microsoft Sans Serif"/>
              </a:rPr>
              <a:t>g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10" dirty="0">
                <a:latin typeface="Microsoft Sans Serif"/>
                <a:cs typeface="Microsoft Sans Serif"/>
              </a:rPr>
              <a:t>and  </a:t>
            </a:r>
            <a:r>
              <a:rPr sz="3200" spc="-275" dirty="0">
                <a:latin typeface="Microsoft Sans Serif"/>
                <a:cs typeface="Microsoft Sans Serif"/>
              </a:rPr>
              <a:t>Compu</a:t>
            </a:r>
            <a:r>
              <a:rPr sz="3200" spc="-135" dirty="0">
                <a:latin typeface="Microsoft Sans Serif"/>
                <a:cs typeface="Microsoft Sans Serif"/>
              </a:rPr>
              <a:t>t</a:t>
            </a:r>
            <a:r>
              <a:rPr sz="3200" spc="-90" dirty="0">
                <a:latin typeface="Microsoft Sans Serif"/>
                <a:cs typeface="Microsoft Sans Serif"/>
              </a:rPr>
              <a:t>er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Visi</a:t>
            </a:r>
            <a:r>
              <a:rPr sz="3200" spc="-240" dirty="0">
                <a:latin typeface="Microsoft Sans Serif"/>
                <a:cs typeface="Microsoft Sans Serif"/>
              </a:rPr>
              <a:t>o</a:t>
            </a:r>
            <a:r>
              <a:rPr sz="3200" spc="-380" dirty="0">
                <a:latin typeface="Microsoft Sans Serif"/>
                <a:cs typeface="Microsoft Sans Serif"/>
              </a:rPr>
              <a:t>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35" dirty="0">
                <a:latin typeface="Microsoft Sans Serif"/>
                <a:cs typeface="Microsoft Sans Serif"/>
              </a:rPr>
              <a:t>inc</a:t>
            </a:r>
            <a:r>
              <a:rPr sz="3200" spc="-114" dirty="0">
                <a:latin typeface="Microsoft Sans Serif"/>
                <a:cs typeface="Microsoft Sans Serif"/>
              </a:rPr>
              <a:t>l</a:t>
            </a:r>
            <a:r>
              <a:rPr sz="3200" spc="-160" dirty="0">
                <a:latin typeface="Microsoft Sans Serif"/>
                <a:cs typeface="Microsoft Sans Serif"/>
              </a:rPr>
              <a:t>uding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Ima</a:t>
            </a:r>
            <a:r>
              <a:rPr sz="3200" spc="-254" dirty="0">
                <a:latin typeface="Microsoft Sans Serif"/>
                <a:cs typeface="Microsoft Sans Serif"/>
              </a:rPr>
              <a:t>g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Acquisition,  </a:t>
            </a:r>
            <a:r>
              <a:rPr sz="3200" spc="-725" dirty="0">
                <a:latin typeface="Microsoft Sans Serif"/>
                <a:cs typeface="Microsoft Sans Serif"/>
              </a:rPr>
              <a:t>P</a:t>
            </a:r>
            <a:r>
              <a:rPr sz="3200" spc="-175" dirty="0">
                <a:latin typeface="Microsoft Sans Serif"/>
                <a:cs typeface="Microsoft Sans Serif"/>
              </a:rPr>
              <a:t>erc</a:t>
            </a:r>
            <a:r>
              <a:rPr sz="3200" spc="-200" dirty="0">
                <a:latin typeface="Microsoft Sans Serif"/>
                <a:cs typeface="Microsoft Sans Serif"/>
              </a:rPr>
              <a:t>e</a:t>
            </a:r>
            <a:r>
              <a:rPr sz="3200" spc="-135" dirty="0">
                <a:latin typeface="Microsoft Sans Serif"/>
                <a:cs typeface="Microsoft Sans Serif"/>
              </a:rPr>
              <a:t>ption,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710" dirty="0">
                <a:latin typeface="Microsoft Sans Serif"/>
                <a:cs typeface="Microsoft Sans Serif"/>
              </a:rPr>
              <a:t>T</a:t>
            </a:r>
            <a:r>
              <a:rPr sz="3200" spc="-40" dirty="0">
                <a:latin typeface="Microsoft Sans Serif"/>
                <a:cs typeface="Microsoft Sans Serif"/>
              </a:rPr>
              <a:t>r</a:t>
            </a:r>
            <a:r>
              <a:rPr sz="3200" spc="-215" dirty="0">
                <a:latin typeface="Microsoft Sans Serif"/>
                <a:cs typeface="Microsoft Sans Serif"/>
              </a:rPr>
              <a:t>ans</a:t>
            </a:r>
            <a:r>
              <a:rPr sz="3200" spc="-175" dirty="0">
                <a:latin typeface="Microsoft Sans Serif"/>
                <a:cs typeface="Microsoft Sans Serif"/>
              </a:rPr>
              <a:t>f</a:t>
            </a:r>
            <a:r>
              <a:rPr sz="3200" spc="-114" dirty="0">
                <a:latin typeface="Microsoft Sans Serif"/>
                <a:cs typeface="Microsoft Sans Serif"/>
              </a:rPr>
              <a:t>o</a:t>
            </a:r>
            <a:r>
              <a:rPr sz="3200" spc="-10" dirty="0">
                <a:latin typeface="Microsoft Sans Serif"/>
                <a:cs typeface="Microsoft Sans Serif"/>
              </a:rPr>
              <a:t>r</a:t>
            </a:r>
            <a:r>
              <a:rPr sz="3200" spc="-235" dirty="0">
                <a:latin typeface="Microsoft Sans Serif"/>
                <a:cs typeface="Microsoft Sans Serif"/>
              </a:rPr>
              <a:t>ma</a:t>
            </a:r>
            <a:r>
              <a:rPr sz="3200" spc="-105" dirty="0">
                <a:latin typeface="Microsoft Sans Serif"/>
                <a:cs typeface="Microsoft Sans Serif"/>
              </a:rPr>
              <a:t>t</a:t>
            </a:r>
            <a:r>
              <a:rPr sz="3200" spc="-65" dirty="0">
                <a:latin typeface="Microsoft Sans Serif"/>
                <a:cs typeface="Microsoft Sans Serif"/>
              </a:rPr>
              <a:t>i</a:t>
            </a:r>
            <a:r>
              <a:rPr sz="3200" spc="-165" dirty="0">
                <a:latin typeface="Microsoft Sans Serif"/>
                <a:cs typeface="Microsoft Sans Serif"/>
              </a:rPr>
              <a:t>o</a:t>
            </a:r>
            <a:r>
              <a:rPr sz="3200" spc="-285" dirty="0">
                <a:latin typeface="Microsoft Sans Serif"/>
                <a:cs typeface="Microsoft Sans Serif"/>
              </a:rPr>
              <a:t>n,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350" dirty="0">
                <a:latin typeface="Microsoft Sans Serif"/>
                <a:cs typeface="Microsoft Sans Serif"/>
              </a:rPr>
              <a:t>Enhancem</a:t>
            </a:r>
            <a:r>
              <a:rPr sz="3200" spc="-325" dirty="0">
                <a:latin typeface="Microsoft Sans Serif"/>
                <a:cs typeface="Microsoft Sans Serif"/>
              </a:rPr>
              <a:t>e</a:t>
            </a:r>
            <a:r>
              <a:rPr sz="3200" spc="-175" dirty="0">
                <a:latin typeface="Microsoft Sans Serif"/>
                <a:cs typeface="Microsoft Sans Serif"/>
              </a:rPr>
              <a:t>nt,  </a:t>
            </a:r>
            <a:r>
              <a:rPr sz="3200" spc="-285" dirty="0">
                <a:latin typeface="Microsoft Sans Serif"/>
                <a:cs typeface="Microsoft Sans Serif"/>
              </a:rPr>
              <a:t>Compress</a:t>
            </a:r>
            <a:r>
              <a:rPr sz="3200" spc="-110" dirty="0">
                <a:latin typeface="Microsoft Sans Serif"/>
                <a:cs typeface="Microsoft Sans Serif"/>
              </a:rPr>
              <a:t>i</a:t>
            </a:r>
            <a:r>
              <a:rPr sz="3200" spc="-250" dirty="0">
                <a:latin typeface="Microsoft Sans Serif"/>
                <a:cs typeface="Microsoft Sans Serif"/>
              </a:rPr>
              <a:t>on,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390" dirty="0">
                <a:latin typeface="Microsoft Sans Serif"/>
                <a:cs typeface="Microsoft Sans Serif"/>
              </a:rPr>
              <a:t>S</a:t>
            </a:r>
            <a:r>
              <a:rPr sz="3200" spc="-320" dirty="0">
                <a:latin typeface="Microsoft Sans Serif"/>
                <a:cs typeface="Microsoft Sans Serif"/>
              </a:rPr>
              <a:t>e</a:t>
            </a:r>
            <a:r>
              <a:rPr sz="3200" spc="-180" dirty="0">
                <a:latin typeface="Microsoft Sans Serif"/>
                <a:cs typeface="Microsoft Sans Serif"/>
              </a:rPr>
              <a:t>gmenta</a:t>
            </a:r>
            <a:r>
              <a:rPr sz="3200" spc="-105" dirty="0">
                <a:latin typeface="Microsoft Sans Serif"/>
                <a:cs typeface="Microsoft Sans Serif"/>
              </a:rPr>
              <a:t>t</a:t>
            </a:r>
            <a:r>
              <a:rPr sz="3200" spc="-220" dirty="0">
                <a:latin typeface="Microsoft Sans Serif"/>
                <a:cs typeface="Microsoft Sans Serif"/>
              </a:rPr>
              <a:t>ion</a:t>
            </a:r>
            <a:r>
              <a:rPr sz="3200" spc="-135" dirty="0">
                <a:latin typeface="Microsoft Sans Serif"/>
                <a:cs typeface="Microsoft Sans Serif"/>
              </a:rPr>
              <a:t>,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Analys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595" dirty="0">
                <a:latin typeface="Microsoft Sans Serif"/>
                <a:cs typeface="Microsoft Sans Serif"/>
              </a:rPr>
              <a:t>s</a:t>
            </a:r>
            <a:r>
              <a:rPr sz="3200" spc="-190" dirty="0">
                <a:latin typeface="Microsoft Sans Serif"/>
                <a:cs typeface="Microsoft Sans Serif"/>
              </a:rPr>
              <a:t>,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and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75" dirty="0">
                <a:latin typeface="Microsoft Sans Serif"/>
                <a:cs typeface="Microsoft Sans Serif"/>
              </a:rPr>
              <a:t>so  </a:t>
            </a:r>
            <a:r>
              <a:rPr sz="3200" spc="-280" dirty="0">
                <a:latin typeface="Microsoft Sans Serif"/>
                <a:cs typeface="Microsoft Sans Serif"/>
              </a:rPr>
              <a:t>on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340" dirty="0">
                <a:latin typeface="Microsoft Sans Serif"/>
                <a:cs typeface="Microsoft Sans Serif"/>
              </a:rPr>
              <a:t>…..</a:t>
            </a:r>
            <a:endParaRPr sz="3200">
              <a:latin typeface="Microsoft Sans Serif"/>
              <a:cs typeface="Microsoft Sans Serif"/>
            </a:endParaRPr>
          </a:p>
          <a:p>
            <a:pPr marL="413384" marR="345440" indent="-287020">
              <a:lnSpc>
                <a:spcPct val="90000"/>
              </a:lnSpc>
              <a:spcBef>
                <a:spcPts val="770"/>
              </a:spcBef>
              <a:buClr>
                <a:srgbClr val="93B6D2"/>
              </a:buClr>
              <a:buSzPct val="70312"/>
              <a:buChar char="–"/>
              <a:tabLst>
                <a:tab pos="413384" algn="l"/>
                <a:tab pos="414020" algn="l"/>
              </a:tabLst>
            </a:pPr>
            <a:r>
              <a:rPr sz="3200" spc="-355" dirty="0">
                <a:latin typeface="Microsoft Sans Serif"/>
                <a:cs typeface="Microsoft Sans Serif"/>
              </a:rPr>
              <a:t>Be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a</a:t>
            </a:r>
            <a:r>
              <a:rPr sz="3200" spc="-75" dirty="0">
                <a:latin typeface="Microsoft Sans Serif"/>
                <a:cs typeface="Microsoft Sans Serif"/>
              </a:rPr>
              <a:t>ble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0" dirty="0">
                <a:latin typeface="Microsoft Sans Serif"/>
                <a:cs typeface="Microsoft Sans Serif"/>
              </a:rPr>
              <a:t>to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365" dirty="0">
                <a:latin typeface="Microsoft Sans Serif"/>
                <a:cs typeface="Microsoft Sans Serif"/>
              </a:rPr>
              <a:t>use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M</a:t>
            </a:r>
            <a:r>
              <a:rPr sz="3200" spc="-365" dirty="0">
                <a:latin typeface="Microsoft Sans Serif"/>
                <a:cs typeface="Microsoft Sans Serif"/>
              </a:rPr>
              <a:t>A</a:t>
            </a:r>
            <a:r>
              <a:rPr sz="3200" spc="-459" dirty="0">
                <a:latin typeface="Microsoft Sans Serif"/>
                <a:cs typeface="Microsoft Sans Serif"/>
              </a:rPr>
              <a:t>TLAB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0" dirty="0">
                <a:latin typeface="Microsoft Sans Serif"/>
                <a:cs typeface="Microsoft Sans Serif"/>
              </a:rPr>
              <a:t>to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implemen</a:t>
            </a:r>
            <a:r>
              <a:rPr sz="3200" spc="-114" dirty="0">
                <a:latin typeface="Microsoft Sans Serif"/>
                <a:cs typeface="Microsoft Sans Serif"/>
              </a:rPr>
              <a:t>t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basic  </a:t>
            </a:r>
            <a:r>
              <a:rPr sz="3200" spc="-150" dirty="0">
                <a:latin typeface="Microsoft Sans Serif"/>
                <a:cs typeface="Microsoft Sans Serif"/>
              </a:rPr>
              <a:t>ima</a:t>
            </a:r>
            <a:r>
              <a:rPr sz="3200" spc="-215" dirty="0">
                <a:latin typeface="Microsoft Sans Serif"/>
                <a:cs typeface="Microsoft Sans Serif"/>
              </a:rPr>
              <a:t>g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</a:t>
            </a:r>
            <a:r>
              <a:rPr sz="3200" spc="-70" dirty="0">
                <a:latin typeface="Microsoft Sans Serif"/>
                <a:cs typeface="Microsoft Sans Serif"/>
              </a:rPr>
              <a:t>r</a:t>
            </a:r>
            <a:r>
              <a:rPr sz="3200" spc="-240" dirty="0">
                <a:latin typeface="Microsoft Sans Serif"/>
                <a:cs typeface="Microsoft Sans Serif"/>
              </a:rPr>
              <a:t>oce</a:t>
            </a:r>
            <a:r>
              <a:rPr sz="3200" spc="-290" dirty="0">
                <a:latin typeface="Microsoft Sans Serif"/>
                <a:cs typeface="Microsoft Sans Serif"/>
              </a:rPr>
              <a:t>ssin</a:t>
            </a:r>
            <a:r>
              <a:rPr sz="3200" spc="-355" dirty="0">
                <a:latin typeface="Microsoft Sans Serif"/>
                <a:cs typeface="Microsoft Sans Serif"/>
              </a:rPr>
              <a:t>g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50" dirty="0">
                <a:latin typeface="Microsoft Sans Serif"/>
                <a:cs typeface="Microsoft Sans Serif"/>
              </a:rPr>
              <a:t>algor</a:t>
            </a:r>
            <a:r>
              <a:rPr sz="3200" spc="-20" dirty="0">
                <a:latin typeface="Microsoft Sans Serif"/>
                <a:cs typeface="Microsoft Sans Serif"/>
              </a:rPr>
              <a:t>i</a:t>
            </a:r>
            <a:r>
              <a:rPr sz="3200" spc="-365" dirty="0">
                <a:latin typeface="Microsoft Sans Serif"/>
                <a:cs typeface="Microsoft Sans Serif"/>
              </a:rPr>
              <a:t>thms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and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85" dirty="0">
                <a:latin typeface="Microsoft Sans Serif"/>
                <a:cs typeface="Microsoft Sans Serif"/>
              </a:rPr>
              <a:t>get  </a:t>
            </a:r>
            <a:r>
              <a:rPr sz="3200" spc="-65" dirty="0">
                <a:latin typeface="Microsoft Sans Serif"/>
                <a:cs typeface="Microsoft Sans Serif"/>
              </a:rPr>
              <a:t>familia</a:t>
            </a:r>
            <a:r>
              <a:rPr sz="3200" spc="-50" dirty="0">
                <a:latin typeface="Microsoft Sans Serif"/>
                <a:cs typeface="Microsoft Sans Serif"/>
              </a:rPr>
              <a:t>r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with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370" dirty="0">
                <a:latin typeface="Microsoft Sans Serif"/>
                <a:cs typeface="Microsoft Sans Serif"/>
              </a:rPr>
              <a:t>som</a:t>
            </a:r>
            <a:r>
              <a:rPr sz="3200" spc="-325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35" dirty="0">
                <a:latin typeface="Microsoft Sans Serif"/>
                <a:cs typeface="Microsoft Sans Serif"/>
              </a:rPr>
              <a:t>function</a:t>
            </a:r>
            <a:r>
              <a:rPr sz="3200" spc="-260" dirty="0">
                <a:latin typeface="Microsoft Sans Serif"/>
                <a:cs typeface="Microsoft Sans Serif"/>
              </a:rPr>
              <a:t>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</a:t>
            </a:r>
            <a:r>
              <a:rPr sz="3200" spc="-70" dirty="0">
                <a:latin typeface="Microsoft Sans Serif"/>
                <a:cs typeface="Microsoft Sans Serif"/>
              </a:rPr>
              <a:t>r</a:t>
            </a:r>
            <a:r>
              <a:rPr sz="3200" spc="-165" dirty="0">
                <a:latin typeface="Microsoft Sans Serif"/>
                <a:cs typeface="Microsoft Sans Serif"/>
              </a:rPr>
              <a:t>ov</a:t>
            </a:r>
            <a:r>
              <a:rPr sz="3200" spc="-70" dirty="0">
                <a:latin typeface="Microsoft Sans Serif"/>
                <a:cs typeface="Microsoft Sans Serif"/>
              </a:rPr>
              <a:t>ided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b</a:t>
            </a:r>
            <a:r>
              <a:rPr sz="3200" dirty="0">
                <a:latin typeface="Microsoft Sans Serif"/>
                <a:cs typeface="Microsoft Sans Serif"/>
              </a:rPr>
              <a:t>y  </a:t>
            </a:r>
            <a:r>
              <a:rPr sz="3200" spc="-200" dirty="0">
                <a:latin typeface="Microsoft Sans Serif"/>
                <a:cs typeface="Microsoft Sans Serif"/>
              </a:rPr>
              <a:t>M</a:t>
            </a:r>
            <a:r>
              <a:rPr sz="3200" spc="-360" dirty="0">
                <a:latin typeface="Microsoft Sans Serif"/>
                <a:cs typeface="Microsoft Sans Serif"/>
              </a:rPr>
              <a:t>A</a:t>
            </a:r>
            <a:r>
              <a:rPr sz="3200" spc="-459" dirty="0">
                <a:latin typeface="Microsoft Sans Serif"/>
                <a:cs typeface="Microsoft Sans Serif"/>
              </a:rPr>
              <a:t>TLAB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ima</a:t>
            </a:r>
            <a:r>
              <a:rPr sz="3200" spc="-220" dirty="0">
                <a:latin typeface="Microsoft Sans Serif"/>
                <a:cs typeface="Microsoft Sans Serif"/>
              </a:rPr>
              <a:t>g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</a:t>
            </a:r>
            <a:r>
              <a:rPr sz="3200" spc="-70" dirty="0">
                <a:latin typeface="Microsoft Sans Serif"/>
                <a:cs typeface="Microsoft Sans Serif"/>
              </a:rPr>
              <a:t>r</a:t>
            </a:r>
            <a:r>
              <a:rPr sz="3200" spc="-240" dirty="0">
                <a:latin typeface="Microsoft Sans Serif"/>
                <a:cs typeface="Microsoft Sans Serif"/>
              </a:rPr>
              <a:t>oce</a:t>
            </a:r>
            <a:r>
              <a:rPr sz="3200" spc="-290" dirty="0">
                <a:latin typeface="Microsoft Sans Serif"/>
                <a:cs typeface="Microsoft Sans Serif"/>
              </a:rPr>
              <a:t>ssin</a:t>
            </a:r>
            <a:r>
              <a:rPr sz="3200" spc="-355" dirty="0">
                <a:latin typeface="Microsoft Sans Serif"/>
                <a:cs typeface="Microsoft Sans Serif"/>
              </a:rPr>
              <a:t>g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too</a:t>
            </a:r>
            <a:r>
              <a:rPr sz="3200" spc="-55" dirty="0">
                <a:latin typeface="Microsoft Sans Serif"/>
                <a:cs typeface="Microsoft Sans Serif"/>
              </a:rPr>
              <a:t>l</a:t>
            </a:r>
            <a:r>
              <a:rPr sz="3200" spc="-95" dirty="0">
                <a:latin typeface="Microsoft Sans Serif"/>
                <a:cs typeface="Microsoft Sans Serif"/>
              </a:rPr>
              <a:t>b</a:t>
            </a:r>
            <a:r>
              <a:rPr sz="3200" spc="-195" dirty="0">
                <a:latin typeface="Microsoft Sans Serif"/>
                <a:cs typeface="Microsoft Sans Serif"/>
              </a:rPr>
              <a:t>o</a:t>
            </a:r>
            <a:r>
              <a:rPr sz="3200" dirty="0">
                <a:latin typeface="Microsoft Sans Serif"/>
                <a:cs typeface="Microsoft Sans Serif"/>
              </a:rPr>
              <a:t>x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297" y="1749551"/>
            <a:ext cx="212089" cy="2133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7377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25" dirty="0"/>
              <a:t>Enh</a:t>
            </a:r>
            <a:r>
              <a:rPr sz="4400" spc="-365" dirty="0"/>
              <a:t>a</a:t>
            </a:r>
            <a:r>
              <a:rPr sz="4400" spc="-395" dirty="0"/>
              <a:t>nce</a:t>
            </a:r>
            <a:r>
              <a:rPr sz="4400" spc="-605" dirty="0"/>
              <a:t>m</a:t>
            </a:r>
            <a:r>
              <a:rPr sz="4400" spc="-340" dirty="0"/>
              <a:t>ent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3962400" y="3947667"/>
            <a:ext cx="1219200" cy="127000"/>
          </a:xfrm>
          <a:custGeom>
            <a:avLst/>
            <a:gdLst/>
            <a:ahLst/>
            <a:cxnLst/>
            <a:rect l="l" t="t" r="r" b="b"/>
            <a:pathLst>
              <a:path w="1219200" h="127000">
                <a:moveTo>
                  <a:pt x="1092200" y="0"/>
                </a:moveTo>
                <a:lnTo>
                  <a:pt x="1092200" y="126999"/>
                </a:lnTo>
                <a:lnTo>
                  <a:pt x="1206500" y="69849"/>
                </a:lnTo>
                <a:lnTo>
                  <a:pt x="1104900" y="69849"/>
                </a:lnTo>
                <a:lnTo>
                  <a:pt x="1104900" y="57149"/>
                </a:lnTo>
                <a:lnTo>
                  <a:pt x="1206500" y="57149"/>
                </a:lnTo>
                <a:lnTo>
                  <a:pt x="1092200" y="0"/>
                </a:lnTo>
                <a:close/>
              </a:path>
              <a:path w="1219200" h="127000">
                <a:moveTo>
                  <a:pt x="1092200" y="57149"/>
                </a:moveTo>
                <a:lnTo>
                  <a:pt x="0" y="57149"/>
                </a:lnTo>
                <a:lnTo>
                  <a:pt x="0" y="69849"/>
                </a:lnTo>
                <a:lnTo>
                  <a:pt x="1092200" y="69849"/>
                </a:lnTo>
                <a:lnTo>
                  <a:pt x="1092200" y="57149"/>
                </a:lnTo>
                <a:close/>
              </a:path>
              <a:path w="1219200" h="127000">
                <a:moveTo>
                  <a:pt x="1206500" y="57149"/>
                </a:moveTo>
                <a:lnTo>
                  <a:pt x="1104900" y="57149"/>
                </a:lnTo>
                <a:lnTo>
                  <a:pt x="1104900" y="69849"/>
                </a:lnTo>
                <a:lnTo>
                  <a:pt x="1206500" y="69849"/>
                </a:lnTo>
                <a:lnTo>
                  <a:pt x="1219200" y="63499"/>
                </a:lnTo>
                <a:lnTo>
                  <a:pt x="1206500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63746" y="3595496"/>
            <a:ext cx="10153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Palatino Linotype"/>
                <a:cs typeface="Palatino Linotype"/>
              </a:rPr>
              <a:t>Enhance</a:t>
            </a:r>
            <a:endParaRPr sz="200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" y="2258567"/>
            <a:ext cx="3456431" cy="34564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800" y="2258567"/>
            <a:ext cx="3456432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0932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65" dirty="0"/>
              <a:t> </a:t>
            </a:r>
            <a:r>
              <a:rPr sz="4400" spc="-325" dirty="0"/>
              <a:t>Deblu</a:t>
            </a:r>
            <a:r>
              <a:rPr sz="4400" spc="-150" dirty="0"/>
              <a:t>r</a:t>
            </a:r>
            <a:r>
              <a:rPr sz="4400" spc="-285" dirty="0"/>
              <a:t>ring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2057400"/>
            <a:ext cx="3200400" cy="3200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2057400"/>
            <a:ext cx="3200400" cy="3200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55089" y="5505094"/>
            <a:ext cx="7854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395" dirty="0">
                <a:latin typeface="Arial"/>
                <a:cs typeface="Arial"/>
              </a:rPr>
              <a:t>B</a:t>
            </a:r>
            <a:r>
              <a:rPr sz="2000" b="1" spc="-120" dirty="0">
                <a:latin typeface="Arial"/>
                <a:cs typeface="Arial"/>
              </a:rPr>
              <a:t>lu</a:t>
            </a:r>
            <a:r>
              <a:rPr sz="2000" b="1" spc="-80" dirty="0">
                <a:latin typeface="Arial"/>
                <a:cs typeface="Arial"/>
              </a:rPr>
              <a:t>r</a:t>
            </a:r>
            <a:r>
              <a:rPr sz="2000" b="1" spc="-125" dirty="0">
                <a:latin typeface="Arial"/>
                <a:cs typeface="Arial"/>
              </a:rPr>
              <a:t>r</a:t>
            </a:r>
            <a:r>
              <a:rPr sz="2000" b="1" spc="-155" dirty="0">
                <a:latin typeface="Arial"/>
                <a:cs typeface="Arial"/>
              </a:rPr>
              <a:t>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1921" y="5505094"/>
            <a:ext cx="10706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latin typeface="Arial"/>
                <a:cs typeface="Arial"/>
              </a:rPr>
              <a:t>Deblurred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9361" y="3835272"/>
            <a:ext cx="1295400" cy="103505"/>
          </a:xfrm>
          <a:custGeom>
            <a:avLst/>
            <a:gdLst/>
            <a:ahLst/>
            <a:cxnLst/>
            <a:rect l="l" t="t" r="r" b="b"/>
            <a:pathLst>
              <a:path w="1295400" h="103504">
                <a:moveTo>
                  <a:pt x="1206880" y="0"/>
                </a:moveTo>
                <a:lnTo>
                  <a:pt x="1202943" y="1015"/>
                </a:lnTo>
                <a:lnTo>
                  <a:pt x="1201165" y="3937"/>
                </a:lnTo>
                <a:lnTo>
                  <a:pt x="1199388" y="6984"/>
                </a:lnTo>
                <a:lnTo>
                  <a:pt x="1200403" y="10921"/>
                </a:lnTo>
                <a:lnTo>
                  <a:pt x="1259194" y="45310"/>
                </a:lnTo>
                <a:lnTo>
                  <a:pt x="1282827" y="45338"/>
                </a:lnTo>
                <a:lnTo>
                  <a:pt x="1282827" y="58038"/>
                </a:lnTo>
                <a:lnTo>
                  <a:pt x="1259312" y="58038"/>
                </a:lnTo>
                <a:lnTo>
                  <a:pt x="1203325" y="90550"/>
                </a:lnTo>
                <a:lnTo>
                  <a:pt x="1200403" y="92328"/>
                </a:lnTo>
                <a:lnTo>
                  <a:pt x="1199261" y="96265"/>
                </a:lnTo>
                <a:lnTo>
                  <a:pt x="1202816" y="102362"/>
                </a:lnTo>
                <a:lnTo>
                  <a:pt x="1206753" y="103377"/>
                </a:lnTo>
                <a:lnTo>
                  <a:pt x="1284509" y="58038"/>
                </a:lnTo>
                <a:lnTo>
                  <a:pt x="1282827" y="58038"/>
                </a:lnTo>
                <a:lnTo>
                  <a:pt x="1284557" y="58011"/>
                </a:lnTo>
                <a:lnTo>
                  <a:pt x="1295400" y="51688"/>
                </a:lnTo>
                <a:lnTo>
                  <a:pt x="1209928" y="1650"/>
                </a:lnTo>
                <a:lnTo>
                  <a:pt x="1206880" y="0"/>
                </a:lnTo>
                <a:close/>
              </a:path>
              <a:path w="1295400" h="103504">
                <a:moveTo>
                  <a:pt x="1270173" y="51732"/>
                </a:moveTo>
                <a:lnTo>
                  <a:pt x="1259360" y="58011"/>
                </a:lnTo>
                <a:lnTo>
                  <a:pt x="1282827" y="58038"/>
                </a:lnTo>
                <a:lnTo>
                  <a:pt x="1282827" y="57276"/>
                </a:lnTo>
                <a:lnTo>
                  <a:pt x="1279652" y="57276"/>
                </a:lnTo>
                <a:lnTo>
                  <a:pt x="1270173" y="51732"/>
                </a:lnTo>
                <a:close/>
              </a:path>
              <a:path w="1295400" h="103504">
                <a:moveTo>
                  <a:pt x="0" y="43814"/>
                </a:moveTo>
                <a:lnTo>
                  <a:pt x="0" y="56514"/>
                </a:lnTo>
                <a:lnTo>
                  <a:pt x="1259360" y="58011"/>
                </a:lnTo>
                <a:lnTo>
                  <a:pt x="1270173" y="51732"/>
                </a:lnTo>
                <a:lnTo>
                  <a:pt x="1259194" y="45310"/>
                </a:lnTo>
                <a:lnTo>
                  <a:pt x="0" y="43814"/>
                </a:lnTo>
                <a:close/>
              </a:path>
              <a:path w="1295400" h="103504">
                <a:moveTo>
                  <a:pt x="1279652" y="46227"/>
                </a:moveTo>
                <a:lnTo>
                  <a:pt x="1270173" y="51732"/>
                </a:lnTo>
                <a:lnTo>
                  <a:pt x="1279652" y="57276"/>
                </a:lnTo>
                <a:lnTo>
                  <a:pt x="1279652" y="46227"/>
                </a:lnTo>
                <a:close/>
              </a:path>
              <a:path w="1295400" h="103504">
                <a:moveTo>
                  <a:pt x="1282827" y="46227"/>
                </a:moveTo>
                <a:lnTo>
                  <a:pt x="1279652" y="46227"/>
                </a:lnTo>
                <a:lnTo>
                  <a:pt x="1279652" y="57276"/>
                </a:lnTo>
                <a:lnTo>
                  <a:pt x="1282827" y="57276"/>
                </a:lnTo>
                <a:lnTo>
                  <a:pt x="1282827" y="46227"/>
                </a:lnTo>
                <a:close/>
              </a:path>
              <a:path w="1295400" h="103504">
                <a:moveTo>
                  <a:pt x="1259194" y="45310"/>
                </a:moveTo>
                <a:lnTo>
                  <a:pt x="1270173" y="51732"/>
                </a:lnTo>
                <a:lnTo>
                  <a:pt x="1279652" y="46227"/>
                </a:lnTo>
                <a:lnTo>
                  <a:pt x="1282827" y="46227"/>
                </a:lnTo>
                <a:lnTo>
                  <a:pt x="1282827" y="45338"/>
                </a:lnTo>
                <a:lnTo>
                  <a:pt x="1259194" y="45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14038" y="3446145"/>
            <a:ext cx="1144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5" dirty="0">
                <a:latin typeface="Arial"/>
                <a:cs typeface="Arial"/>
              </a:rPr>
              <a:t>Deblurring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382270"/>
            <a:ext cx="50673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25" dirty="0"/>
              <a:t>The</a:t>
            </a:r>
            <a:r>
              <a:rPr sz="4400" spc="-55" dirty="0"/>
              <a:t> </a:t>
            </a:r>
            <a:r>
              <a:rPr sz="4400" spc="-375" dirty="0"/>
              <a:t>Hu</a:t>
            </a:r>
            <a:r>
              <a:rPr sz="4400" spc="-340" dirty="0"/>
              <a:t>b</a:t>
            </a:r>
            <a:r>
              <a:rPr sz="4400" spc="-260" dirty="0"/>
              <a:t>ble</a:t>
            </a:r>
            <a:r>
              <a:rPr sz="4400" spc="-75" dirty="0"/>
              <a:t> </a:t>
            </a:r>
            <a:r>
              <a:rPr sz="4400" spc="-760" dirty="0"/>
              <a:t>T</a:t>
            </a:r>
            <a:r>
              <a:rPr sz="4400" spc="-380" dirty="0"/>
              <a:t>elescope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07340" y="1537157"/>
            <a:ext cx="4228465" cy="4446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2120">
              <a:lnSpc>
                <a:spcPct val="100000"/>
              </a:lnSpc>
              <a:spcBef>
                <a:spcPts val="95"/>
              </a:spcBef>
            </a:pPr>
            <a:r>
              <a:rPr sz="2050" spc="-229" dirty="0">
                <a:solidFill>
                  <a:srgbClr val="775F54"/>
                </a:solidFill>
                <a:latin typeface="Cambria"/>
                <a:cs typeface="Cambria"/>
              </a:rPr>
              <a:t>⦿</a:t>
            </a:r>
            <a:r>
              <a:rPr sz="2800" spc="-305" dirty="0">
                <a:latin typeface="Microsoft Sans Serif"/>
                <a:cs typeface="Microsoft Sans Serif"/>
              </a:rPr>
              <a:t>Laun</a:t>
            </a:r>
            <a:r>
              <a:rPr sz="2800" spc="-170" dirty="0">
                <a:latin typeface="Microsoft Sans Serif"/>
                <a:cs typeface="Microsoft Sans Serif"/>
              </a:rPr>
              <a:t>ched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i</a:t>
            </a:r>
            <a:r>
              <a:rPr sz="2800" spc="-254" dirty="0">
                <a:latin typeface="Microsoft Sans Serif"/>
                <a:cs typeface="Microsoft Sans Serif"/>
              </a:rPr>
              <a:t>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1</a:t>
            </a:r>
            <a:r>
              <a:rPr sz="2800" spc="-15" dirty="0">
                <a:latin typeface="Microsoft Sans Serif"/>
                <a:cs typeface="Microsoft Sans Serif"/>
              </a:rPr>
              <a:t>990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the  </a:t>
            </a:r>
            <a:r>
              <a:rPr sz="2800" spc="-240" dirty="0">
                <a:latin typeface="Microsoft Sans Serif"/>
                <a:cs typeface="Microsoft Sans Serif"/>
              </a:rPr>
              <a:t>Hu</a:t>
            </a:r>
            <a:r>
              <a:rPr sz="2800" spc="-229" dirty="0">
                <a:latin typeface="Microsoft Sans Serif"/>
                <a:cs typeface="Microsoft Sans Serif"/>
              </a:rPr>
              <a:t>b</a:t>
            </a:r>
            <a:r>
              <a:rPr sz="2800" spc="-70" dirty="0">
                <a:latin typeface="Microsoft Sans Serif"/>
                <a:cs typeface="Microsoft Sans Serif"/>
              </a:rPr>
              <a:t>ble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tele</a:t>
            </a:r>
            <a:r>
              <a:rPr sz="2800" spc="-195" dirty="0">
                <a:latin typeface="Microsoft Sans Serif"/>
                <a:cs typeface="Microsoft Sans Serif"/>
              </a:rPr>
              <a:t>s</a:t>
            </a:r>
            <a:r>
              <a:rPr sz="2800" spc="-229" dirty="0">
                <a:latin typeface="Microsoft Sans Serif"/>
                <a:cs typeface="Microsoft Sans Serif"/>
              </a:rPr>
              <a:t>c</a:t>
            </a:r>
            <a:r>
              <a:rPr sz="2800" spc="-250" dirty="0">
                <a:latin typeface="Microsoft Sans Serif"/>
                <a:cs typeface="Microsoft Sans Serif"/>
              </a:rPr>
              <a:t>o</a:t>
            </a:r>
            <a:r>
              <a:rPr sz="2800" spc="-90" dirty="0">
                <a:latin typeface="Microsoft Sans Serif"/>
                <a:cs typeface="Microsoft Sans Serif"/>
              </a:rPr>
              <a:t>pe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can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ta</a:t>
            </a:r>
            <a:r>
              <a:rPr sz="2800" spc="-140" dirty="0">
                <a:latin typeface="Microsoft Sans Serif"/>
                <a:cs typeface="Microsoft Sans Serif"/>
              </a:rPr>
              <a:t>k</a:t>
            </a:r>
            <a:r>
              <a:rPr sz="2800" spc="-105" dirty="0">
                <a:latin typeface="Microsoft Sans Serif"/>
                <a:cs typeface="Microsoft Sans Serif"/>
              </a:rPr>
              <a:t>e  </a:t>
            </a:r>
            <a:r>
              <a:rPr sz="2800" spc="-204" dirty="0">
                <a:latin typeface="Microsoft Sans Serif"/>
                <a:cs typeface="Microsoft Sans Serif"/>
              </a:rPr>
              <a:t>images</a:t>
            </a:r>
            <a:r>
              <a:rPr sz="2800" spc="-20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of </a:t>
            </a:r>
            <a:r>
              <a:rPr sz="2800" spc="-100" dirty="0">
                <a:latin typeface="Microsoft Sans Serif"/>
                <a:cs typeface="Microsoft Sans Serif"/>
              </a:rPr>
              <a:t>very </a:t>
            </a:r>
            <a:r>
              <a:rPr sz="2800" spc="-130" dirty="0">
                <a:latin typeface="Microsoft Sans Serif"/>
                <a:cs typeface="Microsoft Sans Serif"/>
              </a:rPr>
              <a:t>distant </a:t>
            </a:r>
            <a:r>
              <a:rPr sz="2800" spc="-125" dirty="0">
                <a:latin typeface="Microsoft Sans Serif"/>
                <a:cs typeface="Microsoft Sans Serif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objects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2050" spc="-229" dirty="0">
                <a:solidFill>
                  <a:srgbClr val="775F54"/>
                </a:solidFill>
                <a:latin typeface="Cambria"/>
                <a:cs typeface="Cambria"/>
              </a:rPr>
              <a:t>⦿</a:t>
            </a:r>
            <a:r>
              <a:rPr sz="2800" spc="-280" dirty="0">
                <a:latin typeface="Microsoft Sans Serif"/>
                <a:cs typeface="Microsoft Sans Serif"/>
              </a:rPr>
              <a:t>H</a:t>
            </a:r>
            <a:r>
              <a:rPr sz="2800" spc="-295" dirty="0">
                <a:latin typeface="Microsoft Sans Serif"/>
                <a:cs typeface="Microsoft Sans Serif"/>
              </a:rPr>
              <a:t>o</a:t>
            </a:r>
            <a:r>
              <a:rPr sz="2800" spc="-225" dirty="0">
                <a:latin typeface="Microsoft Sans Serif"/>
                <a:cs typeface="Microsoft Sans Serif"/>
              </a:rPr>
              <a:t>w</a:t>
            </a:r>
            <a:r>
              <a:rPr sz="2800" spc="-180" dirty="0">
                <a:latin typeface="Microsoft Sans Serif"/>
                <a:cs typeface="Microsoft Sans Serif"/>
              </a:rPr>
              <a:t>e</a:t>
            </a:r>
            <a:r>
              <a:rPr sz="2800" spc="-220" dirty="0">
                <a:latin typeface="Microsoft Sans Serif"/>
                <a:cs typeface="Microsoft Sans Serif"/>
              </a:rPr>
              <a:t>v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-190" dirty="0">
                <a:latin typeface="Microsoft Sans Serif"/>
                <a:cs typeface="Microsoft Sans Serif"/>
              </a:rPr>
              <a:t>r</a:t>
            </a:r>
            <a:r>
              <a:rPr sz="2800" spc="-165" dirty="0">
                <a:latin typeface="Microsoft Sans Serif"/>
                <a:cs typeface="Microsoft Sans Serif"/>
              </a:rPr>
              <a:t>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an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in</a:t>
            </a:r>
            <a:r>
              <a:rPr sz="2800" spc="-265" dirty="0">
                <a:latin typeface="Microsoft Sans Serif"/>
                <a:cs typeface="Microsoft Sans Serif"/>
              </a:rPr>
              <a:t>c</a:t>
            </a:r>
            <a:r>
              <a:rPr sz="2800" spc="-105" dirty="0">
                <a:latin typeface="Microsoft Sans Serif"/>
                <a:cs typeface="Microsoft Sans Serif"/>
              </a:rPr>
              <a:t>o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65" dirty="0">
                <a:latin typeface="Microsoft Sans Serif"/>
                <a:cs typeface="Microsoft Sans Serif"/>
              </a:rPr>
              <a:t>r</a:t>
            </a:r>
            <a:r>
              <a:rPr sz="2800" spc="-100" dirty="0">
                <a:latin typeface="Microsoft Sans Serif"/>
                <a:cs typeface="Microsoft Sans Serif"/>
              </a:rPr>
              <a:t>e</a:t>
            </a:r>
            <a:r>
              <a:rPr sz="2800" spc="-175" dirty="0">
                <a:latin typeface="Microsoft Sans Serif"/>
                <a:cs typeface="Microsoft Sans Serif"/>
              </a:rPr>
              <a:t>ct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mir</a:t>
            </a:r>
            <a:r>
              <a:rPr sz="2800" spc="-160" dirty="0">
                <a:latin typeface="Microsoft Sans Serif"/>
                <a:cs typeface="Microsoft Sans Serif"/>
              </a:rPr>
              <a:t>r</a:t>
            </a:r>
            <a:r>
              <a:rPr sz="2800" spc="-65" dirty="0">
                <a:latin typeface="Microsoft Sans Serif"/>
                <a:cs typeface="Microsoft Sans Serif"/>
              </a:rPr>
              <a:t>or  </a:t>
            </a:r>
            <a:r>
              <a:rPr sz="2800" spc="-165" dirty="0">
                <a:latin typeface="Microsoft Sans Serif"/>
                <a:cs typeface="Microsoft Sans Serif"/>
              </a:rPr>
              <a:t>made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95" dirty="0">
                <a:latin typeface="Microsoft Sans Serif"/>
                <a:cs typeface="Microsoft Sans Serif"/>
              </a:rPr>
              <a:t>ma</a:t>
            </a:r>
            <a:r>
              <a:rPr sz="2800" spc="-315" dirty="0">
                <a:latin typeface="Microsoft Sans Serif"/>
                <a:cs typeface="Microsoft Sans Serif"/>
              </a:rPr>
              <a:t>n</a:t>
            </a:r>
            <a:r>
              <a:rPr sz="2800" spc="-5" dirty="0">
                <a:latin typeface="Microsoft Sans Serif"/>
                <a:cs typeface="Microsoft Sans Serif"/>
              </a:rPr>
              <a:t>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120" dirty="0">
                <a:latin typeface="Microsoft Sans Serif"/>
                <a:cs typeface="Microsoft Sans Serif"/>
              </a:rPr>
              <a:t> </a:t>
            </a:r>
            <a:r>
              <a:rPr sz="2800" spc="-240" dirty="0">
                <a:latin typeface="Microsoft Sans Serif"/>
                <a:cs typeface="Microsoft Sans Serif"/>
              </a:rPr>
              <a:t>Hu</a:t>
            </a:r>
            <a:r>
              <a:rPr sz="2800" spc="-229" dirty="0">
                <a:latin typeface="Microsoft Sans Serif"/>
                <a:cs typeface="Microsoft Sans Serif"/>
              </a:rPr>
              <a:t>b</a:t>
            </a:r>
            <a:r>
              <a:rPr sz="2800" spc="-60" dirty="0">
                <a:latin typeface="Microsoft Sans Serif"/>
                <a:cs typeface="Microsoft Sans Serif"/>
              </a:rPr>
              <a:t>bl</a:t>
            </a:r>
            <a:r>
              <a:rPr sz="2800" spc="-80" dirty="0">
                <a:latin typeface="Microsoft Sans Serif"/>
                <a:cs typeface="Microsoft Sans Serif"/>
              </a:rPr>
              <a:t>e</a:t>
            </a:r>
            <a:r>
              <a:rPr sz="2800" spc="-75" dirty="0">
                <a:latin typeface="Microsoft Sans Serif"/>
                <a:cs typeface="Microsoft Sans Serif"/>
              </a:rPr>
              <a:t>’</a:t>
            </a:r>
            <a:r>
              <a:rPr sz="2800" spc="-325" dirty="0">
                <a:latin typeface="Microsoft Sans Serif"/>
                <a:cs typeface="Microsoft Sans Serif"/>
              </a:rPr>
              <a:t>s  </a:t>
            </a:r>
            <a:r>
              <a:rPr sz="2800" spc="-204" dirty="0">
                <a:latin typeface="Microsoft Sans Serif"/>
                <a:cs typeface="Microsoft Sans Serif"/>
              </a:rPr>
              <a:t>images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useless</a:t>
            </a:r>
            <a:endParaRPr sz="2800">
              <a:latin typeface="Microsoft Sans Serif"/>
              <a:cs typeface="Microsoft Sans Serif"/>
            </a:endParaRPr>
          </a:p>
          <a:p>
            <a:pPr marL="12700" marR="1532255">
              <a:lnSpc>
                <a:spcPct val="100000"/>
              </a:lnSpc>
              <a:spcBef>
                <a:spcPts val="605"/>
              </a:spcBef>
            </a:pPr>
            <a:r>
              <a:rPr sz="2050" spc="-229" dirty="0">
                <a:solidFill>
                  <a:srgbClr val="775F54"/>
                </a:solidFill>
                <a:latin typeface="Cambria"/>
                <a:cs typeface="Cambria"/>
              </a:rPr>
              <a:t>⦿</a:t>
            </a:r>
            <a:r>
              <a:rPr sz="2800" spc="-175" dirty="0">
                <a:latin typeface="Microsoft Sans Serif"/>
                <a:cs typeface="Microsoft Sans Serif"/>
              </a:rPr>
              <a:t>Ima</a:t>
            </a:r>
            <a:r>
              <a:rPr sz="2800" spc="-229" dirty="0">
                <a:latin typeface="Microsoft Sans Serif"/>
                <a:cs typeface="Microsoft Sans Serif"/>
              </a:rPr>
              <a:t>g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p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254" dirty="0">
                <a:latin typeface="Microsoft Sans Serif"/>
                <a:cs typeface="Microsoft Sans Serif"/>
              </a:rPr>
              <a:t>o</a:t>
            </a:r>
            <a:r>
              <a:rPr sz="2800" spc="-225" dirty="0">
                <a:latin typeface="Microsoft Sans Serif"/>
                <a:cs typeface="Microsoft Sans Serif"/>
              </a:rPr>
              <a:t>c</a:t>
            </a:r>
            <a:r>
              <a:rPr sz="2800" spc="-335" dirty="0">
                <a:latin typeface="Microsoft Sans Serif"/>
                <a:cs typeface="Microsoft Sans Serif"/>
              </a:rPr>
              <a:t>e</a:t>
            </a:r>
            <a:r>
              <a:rPr sz="2800" spc="-295" dirty="0">
                <a:latin typeface="Microsoft Sans Serif"/>
                <a:cs typeface="Microsoft Sans Serif"/>
              </a:rPr>
              <a:t>s</a:t>
            </a:r>
            <a:r>
              <a:rPr sz="2800" spc="-185" dirty="0">
                <a:latin typeface="Microsoft Sans Serif"/>
                <a:cs typeface="Microsoft Sans Serif"/>
              </a:rPr>
              <a:t>sing  </a:t>
            </a:r>
            <a:r>
              <a:rPr sz="2800" spc="-210" dirty="0">
                <a:latin typeface="Microsoft Sans Serif"/>
                <a:cs typeface="Microsoft Sans Serif"/>
              </a:rPr>
              <a:t>techniques</a:t>
            </a:r>
            <a:r>
              <a:rPr sz="2800" spc="-204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were </a:t>
            </a:r>
            <a:r>
              <a:rPr sz="2800" spc="-130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used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to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40" dirty="0">
                <a:latin typeface="Microsoft Sans Serif"/>
                <a:cs typeface="Microsoft Sans Serif"/>
              </a:rPr>
              <a:t>fix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this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84676" y="1528572"/>
            <a:ext cx="5081270" cy="5066030"/>
            <a:chOff x="3884676" y="1528572"/>
            <a:chExt cx="5081270" cy="5066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5400" y="1528572"/>
              <a:ext cx="2909316" cy="23576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4676" y="3872483"/>
              <a:ext cx="5081016" cy="27218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44361" y="5868162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571499" y="0"/>
                  </a:moveTo>
                  <a:lnTo>
                    <a:pt x="571499" y="133350"/>
                  </a:lnTo>
                  <a:lnTo>
                    <a:pt x="0" y="133350"/>
                  </a:lnTo>
                  <a:lnTo>
                    <a:pt x="0" y="400050"/>
                  </a:lnTo>
                  <a:lnTo>
                    <a:pt x="571499" y="400050"/>
                  </a:lnTo>
                  <a:lnTo>
                    <a:pt x="571499" y="533400"/>
                  </a:lnTo>
                  <a:lnTo>
                    <a:pt x="838199" y="266700"/>
                  </a:lnTo>
                  <a:lnTo>
                    <a:pt x="57149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44361" y="5868162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0" y="133350"/>
                  </a:moveTo>
                  <a:lnTo>
                    <a:pt x="571499" y="133350"/>
                  </a:lnTo>
                  <a:lnTo>
                    <a:pt x="571499" y="0"/>
                  </a:lnTo>
                  <a:lnTo>
                    <a:pt x="838199" y="266700"/>
                  </a:lnTo>
                  <a:lnTo>
                    <a:pt x="571499" y="533400"/>
                  </a:lnTo>
                  <a:lnTo>
                    <a:pt x="571499" y="400050"/>
                  </a:lnTo>
                  <a:lnTo>
                    <a:pt x="0" y="400050"/>
                  </a:lnTo>
                  <a:lnTo>
                    <a:pt x="0" y="133350"/>
                  </a:lnTo>
                  <a:close/>
                </a:path>
              </a:pathLst>
            </a:custGeom>
            <a:ln w="19812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923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5" dirty="0"/>
              <a:t>Me</a:t>
            </a:r>
            <a:r>
              <a:rPr sz="4400" spc="-260" dirty="0"/>
              <a:t>d</a:t>
            </a:r>
            <a:r>
              <a:rPr sz="4400" spc="-240" dirty="0"/>
              <a:t>ical</a:t>
            </a:r>
            <a:r>
              <a:rPr sz="4400" spc="-65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290" dirty="0"/>
              <a:t>ging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752600"/>
            <a:ext cx="7264908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923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5" dirty="0"/>
              <a:t>Me</a:t>
            </a:r>
            <a:r>
              <a:rPr sz="4400" spc="-260" dirty="0"/>
              <a:t>d</a:t>
            </a:r>
            <a:r>
              <a:rPr sz="4400" spc="-240" dirty="0"/>
              <a:t>ical</a:t>
            </a:r>
            <a:r>
              <a:rPr sz="4400" spc="-65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290" dirty="0"/>
              <a:t>ging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737360"/>
            <a:ext cx="6638544" cy="48158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11809"/>
            <a:ext cx="8223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40" dirty="0"/>
              <a:t>GIS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35664"/>
            <a:ext cx="6586855" cy="23698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10185" indent="-198120">
              <a:lnSpc>
                <a:spcPct val="100000"/>
              </a:lnSpc>
              <a:spcBef>
                <a:spcPts val="780"/>
              </a:spcBef>
              <a:buClr>
                <a:srgbClr val="DD8046"/>
              </a:buClr>
              <a:buSzPct val="56896"/>
              <a:buFont typeface="Wingdings"/>
              <a:buChar char=""/>
              <a:tabLst>
                <a:tab pos="210820" algn="l"/>
              </a:tabLst>
            </a:pPr>
            <a:r>
              <a:rPr sz="2900" spc="-110" dirty="0">
                <a:latin typeface="Microsoft Sans Serif"/>
                <a:cs typeface="Microsoft Sans Serif"/>
              </a:rPr>
              <a:t>Geographic</a:t>
            </a:r>
            <a:r>
              <a:rPr sz="2900" spc="-15" dirty="0">
                <a:latin typeface="Microsoft Sans Serif"/>
                <a:cs typeface="Microsoft Sans Serif"/>
              </a:rPr>
              <a:t> </a:t>
            </a:r>
            <a:r>
              <a:rPr sz="2900" spc="-145" dirty="0">
                <a:latin typeface="Microsoft Sans Serif"/>
                <a:cs typeface="Microsoft Sans Serif"/>
              </a:rPr>
              <a:t>Information</a:t>
            </a:r>
            <a:r>
              <a:rPr sz="2900" spc="-10" dirty="0">
                <a:latin typeface="Microsoft Sans Serif"/>
                <a:cs typeface="Microsoft Sans Serif"/>
              </a:rPr>
              <a:t> </a:t>
            </a:r>
            <a:r>
              <a:rPr sz="2900" spc="-300" dirty="0">
                <a:latin typeface="Microsoft Sans Serif"/>
                <a:cs typeface="Microsoft Sans Serif"/>
              </a:rPr>
              <a:t>Systems</a:t>
            </a:r>
            <a:endParaRPr sz="2900">
              <a:latin typeface="Microsoft Sans Serif"/>
              <a:cs typeface="Microsoft Sans Serif"/>
            </a:endParaRPr>
          </a:p>
          <a:p>
            <a:pPr marL="652780" marR="5080" indent="-274320">
              <a:lnSpc>
                <a:spcPct val="100000"/>
              </a:lnSpc>
              <a:spcBef>
                <a:spcPts val="610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Dig</a:t>
            </a:r>
            <a:r>
              <a:rPr sz="2600" spc="-40" dirty="0">
                <a:latin typeface="Microsoft Sans Serif"/>
                <a:cs typeface="Microsoft Sans Serif"/>
              </a:rPr>
              <a:t>i</a:t>
            </a:r>
            <a:r>
              <a:rPr sz="2600" spc="-20" dirty="0">
                <a:latin typeface="Microsoft Sans Serif"/>
                <a:cs typeface="Microsoft Sans Serif"/>
              </a:rPr>
              <a:t>tal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i</a:t>
            </a:r>
            <a:r>
              <a:rPr sz="2600" spc="-355" dirty="0">
                <a:latin typeface="Microsoft Sans Serif"/>
                <a:cs typeface="Microsoft Sans Serif"/>
              </a:rPr>
              <a:t>m</a:t>
            </a:r>
            <a:r>
              <a:rPr sz="2600" spc="-10" dirty="0">
                <a:latin typeface="Microsoft Sans Serif"/>
                <a:cs typeface="Microsoft Sans Serif"/>
              </a:rPr>
              <a:t>a</a:t>
            </a:r>
            <a:r>
              <a:rPr sz="2600" spc="-55" dirty="0">
                <a:latin typeface="Microsoft Sans Serif"/>
                <a:cs typeface="Microsoft Sans Serif"/>
              </a:rPr>
              <a:t>g</a:t>
            </a:r>
            <a:r>
              <a:rPr sz="2600" spc="-145" dirty="0">
                <a:latin typeface="Microsoft Sans Serif"/>
                <a:cs typeface="Microsoft Sans Serif"/>
              </a:rPr>
              <a:t>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5" dirty="0">
                <a:latin typeface="Microsoft Sans Serif"/>
                <a:cs typeface="Microsoft Sans Serif"/>
              </a:rPr>
              <a:t>p</a:t>
            </a:r>
            <a:r>
              <a:rPr sz="2600" spc="-55" dirty="0">
                <a:latin typeface="Microsoft Sans Serif"/>
                <a:cs typeface="Microsoft Sans Serif"/>
              </a:rPr>
              <a:t>r</a:t>
            </a:r>
            <a:r>
              <a:rPr sz="2600" spc="-225" dirty="0">
                <a:latin typeface="Microsoft Sans Serif"/>
                <a:cs typeface="Microsoft Sans Serif"/>
              </a:rPr>
              <a:t>ocessing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t</a:t>
            </a:r>
            <a:r>
              <a:rPr sz="2600" spc="-105" dirty="0">
                <a:latin typeface="Microsoft Sans Serif"/>
                <a:cs typeface="Microsoft Sans Serif"/>
              </a:rPr>
              <a:t>e</a:t>
            </a:r>
            <a:r>
              <a:rPr sz="2600" spc="-204" dirty="0">
                <a:latin typeface="Microsoft Sans Serif"/>
                <a:cs typeface="Microsoft Sans Serif"/>
              </a:rPr>
              <a:t>c</a:t>
            </a:r>
            <a:r>
              <a:rPr sz="2600" spc="-180" dirty="0">
                <a:latin typeface="Microsoft Sans Serif"/>
                <a:cs typeface="Microsoft Sans Serif"/>
              </a:rPr>
              <a:t>hniqu</a:t>
            </a:r>
            <a:r>
              <a:rPr sz="2600" spc="-195" dirty="0">
                <a:latin typeface="Microsoft Sans Serif"/>
                <a:cs typeface="Microsoft Sans Serif"/>
              </a:rPr>
              <a:t>e</a:t>
            </a:r>
            <a:r>
              <a:rPr sz="2600" spc="-434" dirty="0">
                <a:latin typeface="Microsoft Sans Serif"/>
                <a:cs typeface="Microsoft Sans Serif"/>
              </a:rPr>
              <a:t>s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are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390" dirty="0">
                <a:latin typeface="Microsoft Sans Serif"/>
                <a:cs typeface="Microsoft Sans Serif"/>
              </a:rPr>
              <a:t>u</a:t>
            </a:r>
            <a:r>
              <a:rPr sz="2600" spc="-360" dirty="0">
                <a:latin typeface="Microsoft Sans Serif"/>
                <a:cs typeface="Microsoft Sans Serif"/>
              </a:rPr>
              <a:t>s</a:t>
            </a:r>
            <a:r>
              <a:rPr sz="2600" spc="-60" dirty="0">
                <a:latin typeface="Microsoft Sans Serif"/>
                <a:cs typeface="Microsoft Sans Serif"/>
              </a:rPr>
              <a:t>ed  </a:t>
            </a:r>
            <a:r>
              <a:rPr sz="2600" spc="-140" dirty="0">
                <a:latin typeface="Microsoft Sans Serif"/>
                <a:cs typeface="Microsoft Sans Serif"/>
              </a:rPr>
              <a:t>extensively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-80" dirty="0">
                <a:latin typeface="Microsoft Sans Serif"/>
                <a:cs typeface="Microsoft Sans Serif"/>
              </a:rPr>
              <a:t>to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130" dirty="0">
                <a:latin typeface="Microsoft Sans Serif"/>
                <a:cs typeface="Microsoft Sans Serif"/>
              </a:rPr>
              <a:t>manipulate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satellite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imagery</a:t>
            </a:r>
            <a:endParaRPr sz="26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660" dirty="0">
                <a:latin typeface="Microsoft Sans Serif"/>
                <a:cs typeface="Microsoft Sans Serif"/>
              </a:rPr>
              <a:t>T</a:t>
            </a:r>
            <a:r>
              <a:rPr sz="2600" spc="-55" dirty="0">
                <a:latin typeface="Microsoft Sans Serif"/>
                <a:cs typeface="Microsoft Sans Serif"/>
              </a:rPr>
              <a:t>er</a:t>
            </a:r>
            <a:r>
              <a:rPr sz="2600" spc="-65" dirty="0">
                <a:latin typeface="Microsoft Sans Serif"/>
                <a:cs typeface="Microsoft Sans Serif"/>
              </a:rPr>
              <a:t>r</a:t>
            </a:r>
            <a:r>
              <a:rPr sz="2600" spc="-25" dirty="0">
                <a:latin typeface="Microsoft Sans Serif"/>
                <a:cs typeface="Microsoft Sans Serif"/>
              </a:rPr>
              <a:t>a</a:t>
            </a:r>
            <a:r>
              <a:rPr sz="2600" spc="-5" dirty="0">
                <a:latin typeface="Microsoft Sans Serif"/>
                <a:cs typeface="Microsoft Sans Serif"/>
              </a:rPr>
              <a:t>i</a:t>
            </a:r>
            <a:r>
              <a:rPr sz="2600" spc="-310" dirty="0">
                <a:latin typeface="Microsoft Sans Serif"/>
                <a:cs typeface="Microsoft Sans Serif"/>
              </a:rPr>
              <a:t>n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25" dirty="0">
                <a:latin typeface="Microsoft Sans Serif"/>
                <a:cs typeface="Microsoft Sans Serif"/>
              </a:rPr>
              <a:t>classificat</a:t>
            </a:r>
            <a:r>
              <a:rPr sz="2600" spc="-70" dirty="0">
                <a:latin typeface="Microsoft Sans Serif"/>
                <a:cs typeface="Microsoft Sans Serif"/>
              </a:rPr>
              <a:t>i</a:t>
            </a:r>
            <a:r>
              <a:rPr sz="2600" spc="-225" dirty="0">
                <a:latin typeface="Microsoft Sans Serif"/>
                <a:cs typeface="Microsoft Sans Serif"/>
              </a:rPr>
              <a:t>on</a:t>
            </a:r>
            <a:endParaRPr sz="26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00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Meteorology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" y="4040115"/>
            <a:ext cx="4808219" cy="25893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8320" y="3901438"/>
            <a:ext cx="2746087" cy="28651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7141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40" dirty="0"/>
              <a:t>R</a:t>
            </a:r>
            <a:r>
              <a:rPr sz="4400" spc="-395" dirty="0"/>
              <a:t>em</a:t>
            </a:r>
            <a:r>
              <a:rPr sz="4400" spc="-330" dirty="0"/>
              <a:t>ote</a:t>
            </a:r>
            <a:r>
              <a:rPr sz="4400" spc="-50" dirty="0"/>
              <a:t> </a:t>
            </a:r>
            <a:r>
              <a:rPr sz="4400" spc="-420" dirty="0"/>
              <a:t>Sensing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1600200"/>
            <a:ext cx="6277356" cy="511759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422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40" dirty="0"/>
              <a:t>R</a:t>
            </a:r>
            <a:r>
              <a:rPr sz="4400" spc="-395" dirty="0"/>
              <a:t>em</a:t>
            </a:r>
            <a:r>
              <a:rPr sz="4400" spc="-330" dirty="0"/>
              <a:t>ote</a:t>
            </a:r>
            <a:r>
              <a:rPr sz="4400" spc="-50" dirty="0"/>
              <a:t> </a:t>
            </a:r>
            <a:r>
              <a:rPr sz="4400" spc="-409" dirty="0"/>
              <a:t>Sensin</a:t>
            </a:r>
            <a:r>
              <a:rPr sz="4400" spc="-455" dirty="0"/>
              <a:t>g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752600"/>
            <a:ext cx="789127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720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05" dirty="0"/>
              <a:t>W</a:t>
            </a:r>
            <a:r>
              <a:rPr sz="4400" spc="-229" dirty="0"/>
              <a:t>e</a:t>
            </a:r>
            <a:r>
              <a:rPr sz="4400" spc="-145" dirty="0"/>
              <a:t>a</a:t>
            </a:r>
            <a:r>
              <a:rPr sz="4400" spc="-340" dirty="0"/>
              <a:t>ther</a:t>
            </a:r>
            <a:r>
              <a:rPr sz="4400" spc="-50" dirty="0"/>
              <a:t> </a:t>
            </a:r>
            <a:r>
              <a:rPr sz="4400" spc="-710" dirty="0"/>
              <a:t>F</a:t>
            </a:r>
            <a:r>
              <a:rPr sz="4400" spc="-420" dirty="0"/>
              <a:t>o</a:t>
            </a:r>
            <a:r>
              <a:rPr sz="4400" spc="-185" dirty="0"/>
              <a:t>r</a:t>
            </a:r>
            <a:r>
              <a:rPr sz="4400" spc="-425" dirty="0"/>
              <a:t>eca</a:t>
            </a:r>
            <a:r>
              <a:rPr sz="4400" spc="-420" dirty="0"/>
              <a:t>s</a:t>
            </a:r>
            <a:r>
              <a:rPr sz="4400" spc="-280" dirty="0"/>
              <a:t>ting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8799"/>
            <a:ext cx="7575804" cy="445312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2585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45" dirty="0"/>
              <a:t>Astronomy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295400" y="1676400"/>
            <a:ext cx="5278120" cy="4790440"/>
            <a:chOff x="1295400" y="1676400"/>
            <a:chExt cx="5278120" cy="4790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1676400"/>
              <a:ext cx="5277611" cy="47899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0" y="1828800"/>
              <a:ext cx="1552955" cy="486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14751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5" dirty="0"/>
              <a:t>Me</a:t>
            </a:r>
            <a:r>
              <a:rPr sz="4400" spc="-260" dirty="0"/>
              <a:t>d</a:t>
            </a:r>
            <a:r>
              <a:rPr sz="4400" spc="-105" dirty="0"/>
              <a:t>ia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56666" y="5808979"/>
            <a:ext cx="80302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5" dirty="0">
                <a:solidFill>
                  <a:srgbClr val="6F2F9F"/>
                </a:solidFill>
                <a:latin typeface="Arial"/>
                <a:cs typeface="Arial"/>
              </a:rPr>
              <a:t>More</a:t>
            </a:r>
            <a:r>
              <a:rPr sz="2400" b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6F2F9F"/>
                </a:solidFill>
                <a:latin typeface="Arial"/>
                <a:cs typeface="Arial"/>
              </a:rPr>
              <a:t>than</a:t>
            </a:r>
            <a:r>
              <a:rPr sz="2400" b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6F2F9F"/>
                </a:solidFill>
                <a:latin typeface="Arial"/>
                <a:cs typeface="Arial"/>
              </a:rPr>
              <a:t>80%</a:t>
            </a:r>
            <a:r>
              <a:rPr sz="2400" b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sz="2400" b="1" spc="1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6F2F9F"/>
                </a:solidFill>
                <a:latin typeface="Arial"/>
                <a:cs typeface="Arial"/>
              </a:rPr>
              <a:t>information</a:t>
            </a:r>
            <a:r>
              <a:rPr sz="2400" b="1" spc="-3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sz="2400" b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6F2F9F"/>
                </a:solidFill>
                <a:latin typeface="Arial"/>
                <a:cs typeface="Arial"/>
              </a:rPr>
              <a:t>received</a:t>
            </a:r>
            <a:r>
              <a:rPr sz="2400" b="1" spc="-2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6F2F9F"/>
                </a:solidFill>
                <a:latin typeface="Arial"/>
                <a:cs typeface="Arial"/>
              </a:rPr>
              <a:t>by</a:t>
            </a:r>
            <a:r>
              <a:rPr sz="2400" b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6F2F9F"/>
                </a:solidFill>
                <a:latin typeface="Arial"/>
                <a:cs typeface="Arial"/>
              </a:rPr>
              <a:t>visual</a:t>
            </a:r>
            <a:r>
              <a:rPr sz="2400" b="1" spc="-1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6F2F9F"/>
                </a:solidFill>
                <a:latin typeface="Arial"/>
                <a:cs typeface="Arial"/>
              </a:rPr>
              <a:t>perception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816" y="1906800"/>
            <a:ext cx="7694383" cy="33052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312" y="1280160"/>
            <a:ext cx="8552815" cy="3595370"/>
            <a:chOff x="591312" y="1280160"/>
            <a:chExt cx="8552815" cy="3595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4444" y="1511808"/>
              <a:ext cx="4686300" cy="33512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08347" y="1505712"/>
              <a:ext cx="4699000" cy="3363595"/>
            </a:xfrm>
            <a:custGeom>
              <a:avLst/>
              <a:gdLst/>
              <a:ahLst/>
              <a:cxnLst/>
              <a:rect l="l" t="t" r="r" b="b"/>
              <a:pathLst>
                <a:path w="4699000" h="3363595">
                  <a:moveTo>
                    <a:pt x="0" y="3363467"/>
                  </a:moveTo>
                  <a:lnTo>
                    <a:pt x="4698492" y="3363467"/>
                  </a:lnTo>
                  <a:lnTo>
                    <a:pt x="4698492" y="0"/>
                  </a:lnTo>
                  <a:lnTo>
                    <a:pt x="0" y="0"/>
                  </a:lnTo>
                  <a:lnTo>
                    <a:pt x="0" y="33634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6991" y="306070"/>
            <a:ext cx="33204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15" dirty="0"/>
              <a:t>A</a:t>
            </a:r>
            <a:r>
              <a:rPr sz="4400" spc="35" dirty="0"/>
              <a:t>r</a:t>
            </a:r>
            <a:r>
              <a:rPr sz="4400" spc="-290" dirty="0"/>
              <a:t>tist</a:t>
            </a:r>
            <a:r>
              <a:rPr sz="4400" spc="-235" dirty="0"/>
              <a:t>i</a:t>
            </a:r>
            <a:r>
              <a:rPr sz="4400" spc="-670" dirty="0"/>
              <a:t>c</a:t>
            </a:r>
            <a:r>
              <a:rPr sz="4400" spc="-75" dirty="0"/>
              <a:t> </a:t>
            </a:r>
            <a:r>
              <a:rPr sz="4400" spc="-610" dirty="0"/>
              <a:t>E</a:t>
            </a:r>
            <a:r>
              <a:rPr sz="4400" spc="-175" dirty="0"/>
              <a:t>f</a:t>
            </a:r>
            <a:r>
              <a:rPr sz="4400" spc="-50" dirty="0"/>
              <a:t>f</a:t>
            </a:r>
            <a:r>
              <a:rPr sz="4400" spc="-475" dirty="0"/>
              <a:t>ects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535940" y="1690242"/>
            <a:ext cx="3534410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7520" marR="5080" indent="-465455">
              <a:lnSpc>
                <a:spcPct val="100000"/>
              </a:lnSpc>
              <a:spcBef>
                <a:spcPts val="95"/>
              </a:spcBef>
              <a:tabLst>
                <a:tab pos="477520" algn="l"/>
              </a:tabLst>
            </a:pPr>
            <a:r>
              <a:rPr sz="2050" spc="-235" dirty="0">
                <a:solidFill>
                  <a:srgbClr val="775F54"/>
                </a:solidFill>
                <a:latin typeface="Cambria"/>
                <a:cs typeface="Cambria"/>
              </a:rPr>
              <a:t>⦿	</a:t>
            </a:r>
            <a:r>
              <a:rPr sz="2800" spc="-130" dirty="0">
                <a:latin typeface="Microsoft Sans Serif"/>
                <a:cs typeface="Microsoft Sans Serif"/>
              </a:rPr>
              <a:t>Artistic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effects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are </a:t>
            </a:r>
            <a:r>
              <a:rPr sz="2800" spc="-50" dirty="0">
                <a:latin typeface="Microsoft Sans Serif"/>
                <a:cs typeface="Microsoft Sans Serif"/>
              </a:rPr>
              <a:t> </a:t>
            </a:r>
            <a:r>
              <a:rPr sz="2800" spc="-315" dirty="0">
                <a:latin typeface="Microsoft Sans Serif"/>
                <a:cs typeface="Microsoft Sans Serif"/>
              </a:rPr>
              <a:t>us</a:t>
            </a:r>
            <a:r>
              <a:rPr sz="2800" spc="-330" dirty="0">
                <a:latin typeface="Microsoft Sans Serif"/>
                <a:cs typeface="Microsoft Sans Serif"/>
              </a:rPr>
              <a:t>e</a:t>
            </a:r>
            <a:r>
              <a:rPr sz="2800" spc="-15" dirty="0">
                <a:latin typeface="Microsoft Sans Serif"/>
                <a:cs typeface="Microsoft Sans Serif"/>
              </a:rPr>
              <a:t>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to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ma</a:t>
            </a:r>
            <a:r>
              <a:rPr sz="2800" spc="-240" dirty="0">
                <a:latin typeface="Microsoft Sans Serif"/>
                <a:cs typeface="Microsoft Sans Serif"/>
              </a:rPr>
              <a:t>k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ima</a:t>
            </a:r>
            <a:r>
              <a:rPr sz="2800" spc="-195" dirty="0">
                <a:latin typeface="Microsoft Sans Serif"/>
                <a:cs typeface="Microsoft Sans Serif"/>
              </a:rPr>
              <a:t>g</a:t>
            </a:r>
            <a:r>
              <a:rPr sz="2800" spc="-240" dirty="0">
                <a:latin typeface="Microsoft Sans Serif"/>
                <a:cs typeface="Microsoft Sans Serif"/>
              </a:rPr>
              <a:t>es  </a:t>
            </a:r>
            <a:r>
              <a:rPr sz="2800" spc="-200" dirty="0">
                <a:latin typeface="Microsoft Sans Serif"/>
                <a:cs typeface="Microsoft Sans Serif"/>
              </a:rPr>
              <a:t>more</a:t>
            </a:r>
            <a:r>
              <a:rPr sz="2800" spc="-195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visually </a:t>
            </a:r>
            <a:r>
              <a:rPr sz="2800" spc="-130" dirty="0">
                <a:latin typeface="Microsoft Sans Serif"/>
                <a:cs typeface="Microsoft Sans Serif"/>
              </a:rPr>
              <a:t> </a:t>
            </a:r>
            <a:r>
              <a:rPr sz="2800" spc="-85" dirty="0">
                <a:latin typeface="Microsoft Sans Serif"/>
                <a:cs typeface="Microsoft Sans Serif"/>
              </a:rPr>
              <a:t>appealing,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to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add </a:t>
            </a:r>
            <a:r>
              <a:rPr sz="2800" spc="-10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special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effects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and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to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ma</a:t>
            </a:r>
            <a:r>
              <a:rPr sz="2800" spc="-240" dirty="0">
                <a:latin typeface="Microsoft Sans Serif"/>
                <a:cs typeface="Microsoft Sans Serif"/>
              </a:rPr>
              <a:t>k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29" dirty="0">
                <a:latin typeface="Microsoft Sans Serif"/>
                <a:cs typeface="Microsoft Sans Serif"/>
              </a:rPr>
              <a:t>c</a:t>
            </a:r>
            <a:r>
              <a:rPr sz="2800" spc="-250" dirty="0">
                <a:latin typeface="Microsoft Sans Serif"/>
                <a:cs typeface="Microsoft Sans Serif"/>
              </a:rPr>
              <a:t>o</a:t>
            </a:r>
            <a:r>
              <a:rPr sz="2800" spc="-295" dirty="0">
                <a:latin typeface="Microsoft Sans Serif"/>
                <a:cs typeface="Microsoft Sans Serif"/>
              </a:rPr>
              <a:t>mpo</a:t>
            </a:r>
            <a:r>
              <a:rPr sz="2800" spc="-225" dirty="0">
                <a:latin typeface="Microsoft Sans Serif"/>
                <a:cs typeface="Microsoft Sans Serif"/>
              </a:rPr>
              <a:t>s</a:t>
            </a:r>
            <a:r>
              <a:rPr sz="2800" spc="-70" dirty="0">
                <a:latin typeface="Microsoft Sans Serif"/>
                <a:cs typeface="Microsoft Sans Serif"/>
              </a:rPr>
              <a:t>ite  </a:t>
            </a:r>
            <a:r>
              <a:rPr sz="2800" spc="-204" dirty="0">
                <a:latin typeface="Microsoft Sans Serif"/>
                <a:cs typeface="Microsoft Sans Serif"/>
              </a:rPr>
              <a:t>images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49752" y="4949952"/>
            <a:ext cx="5794375" cy="1778635"/>
            <a:chOff x="3349752" y="4949952"/>
            <a:chExt cx="5794375" cy="17786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1944" y="4962144"/>
              <a:ext cx="2531364" cy="17541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55848" y="4956048"/>
              <a:ext cx="2543810" cy="1766570"/>
            </a:xfrm>
            <a:custGeom>
              <a:avLst/>
              <a:gdLst/>
              <a:ahLst/>
              <a:cxnLst/>
              <a:rect l="l" t="t" r="r" b="b"/>
              <a:pathLst>
                <a:path w="2543810" h="1766570">
                  <a:moveTo>
                    <a:pt x="0" y="1766315"/>
                  </a:moveTo>
                  <a:lnTo>
                    <a:pt x="2543555" y="1766315"/>
                  </a:lnTo>
                  <a:lnTo>
                    <a:pt x="2543555" y="0"/>
                  </a:lnTo>
                  <a:lnTo>
                    <a:pt x="0" y="0"/>
                  </a:lnTo>
                  <a:lnTo>
                    <a:pt x="0" y="1766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4456" y="5029200"/>
              <a:ext cx="3209543" cy="142951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9060" y="4949952"/>
            <a:ext cx="3141345" cy="1777364"/>
            <a:chOff x="99060" y="4949952"/>
            <a:chExt cx="3141345" cy="1777364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2" y="4962144"/>
              <a:ext cx="3116580" cy="1752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156" y="4956048"/>
              <a:ext cx="3129280" cy="1765300"/>
            </a:xfrm>
            <a:custGeom>
              <a:avLst/>
              <a:gdLst/>
              <a:ahLst/>
              <a:cxnLst/>
              <a:rect l="l" t="t" r="r" b="b"/>
              <a:pathLst>
                <a:path w="3129280" h="1765300">
                  <a:moveTo>
                    <a:pt x="0" y="1764791"/>
                  </a:moveTo>
                  <a:lnTo>
                    <a:pt x="3128772" y="1764791"/>
                  </a:lnTo>
                  <a:lnTo>
                    <a:pt x="3128772" y="0"/>
                  </a:lnTo>
                  <a:lnTo>
                    <a:pt x="0" y="0"/>
                  </a:lnTo>
                  <a:lnTo>
                    <a:pt x="0" y="17647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46697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55" dirty="0"/>
              <a:t>Com</a:t>
            </a:r>
            <a:r>
              <a:rPr sz="4400" spc="-370" dirty="0"/>
              <a:t>p</a:t>
            </a:r>
            <a:r>
              <a:rPr sz="4400" spc="-254" dirty="0"/>
              <a:t>r</a:t>
            </a:r>
            <a:r>
              <a:rPr sz="4400" spc="-495" dirty="0"/>
              <a:t>es</a:t>
            </a:r>
            <a:r>
              <a:rPr sz="4400" spc="-484" dirty="0"/>
              <a:t>s</a:t>
            </a:r>
            <a:r>
              <a:rPr sz="4400" spc="-260" dirty="0"/>
              <a:t>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612519"/>
            <a:ext cx="7477759" cy="3806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65" dirty="0">
                <a:latin typeface="Microsoft Sans Serif"/>
                <a:cs typeface="Microsoft Sans Serif"/>
              </a:rPr>
              <a:t>An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55" dirty="0">
                <a:latin typeface="Microsoft Sans Serif"/>
                <a:cs typeface="Microsoft Sans Serif"/>
              </a:rPr>
              <a:t>image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80" dirty="0">
                <a:latin typeface="Microsoft Sans Serif"/>
                <a:cs typeface="Microsoft Sans Serif"/>
              </a:rPr>
              <a:t>usually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215" dirty="0">
                <a:latin typeface="Microsoft Sans Serif"/>
                <a:cs typeface="Microsoft Sans Serif"/>
              </a:rPr>
              <a:t>contains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75" dirty="0">
                <a:latin typeface="Microsoft Sans Serif"/>
                <a:cs typeface="Microsoft Sans Serif"/>
              </a:rPr>
              <a:t>lot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of</a:t>
            </a:r>
            <a:r>
              <a:rPr sz="2900" spc="120" dirty="0">
                <a:latin typeface="Microsoft Sans Serif"/>
                <a:cs typeface="Microsoft Sans Serif"/>
              </a:rPr>
              <a:t> </a:t>
            </a:r>
            <a:r>
              <a:rPr sz="2900" spc="-155" dirty="0">
                <a:latin typeface="Microsoft Sans Serif"/>
                <a:cs typeface="Microsoft Sans Serif"/>
              </a:rPr>
              <a:t>redundancy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100" dirty="0">
                <a:latin typeface="Microsoft Sans Serif"/>
                <a:cs typeface="Microsoft Sans Serif"/>
              </a:rPr>
              <a:t>that </a:t>
            </a:r>
            <a:r>
              <a:rPr sz="2900" spc="-755" dirty="0">
                <a:latin typeface="Microsoft Sans Serif"/>
                <a:cs typeface="Microsoft Sans Serif"/>
              </a:rPr>
              <a:t> </a:t>
            </a:r>
            <a:r>
              <a:rPr sz="2900" spc="-229" dirty="0">
                <a:latin typeface="Microsoft Sans Serif"/>
                <a:cs typeface="Microsoft Sans Serif"/>
              </a:rPr>
              <a:t>can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90" dirty="0">
                <a:latin typeface="Microsoft Sans Serif"/>
                <a:cs typeface="Microsoft Sans Serif"/>
              </a:rPr>
              <a:t>be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75" dirty="0">
                <a:latin typeface="Microsoft Sans Serif"/>
                <a:cs typeface="Microsoft Sans Serif"/>
              </a:rPr>
              <a:t>exploited</a:t>
            </a:r>
            <a:r>
              <a:rPr sz="2900" dirty="0">
                <a:latin typeface="Microsoft Sans Serif"/>
                <a:cs typeface="Microsoft Sans Serif"/>
              </a:rPr>
              <a:t> </a:t>
            </a:r>
            <a:r>
              <a:rPr sz="2900" spc="-90" dirty="0">
                <a:latin typeface="Microsoft Sans Serif"/>
                <a:cs typeface="Microsoft Sans Serif"/>
              </a:rPr>
              <a:t>to</a:t>
            </a:r>
            <a:r>
              <a:rPr sz="2900" spc="35" dirty="0">
                <a:latin typeface="Microsoft Sans Serif"/>
                <a:cs typeface="Microsoft Sans Serif"/>
              </a:rPr>
              <a:t> </a:t>
            </a:r>
            <a:r>
              <a:rPr sz="2900" spc="-170" dirty="0">
                <a:latin typeface="Microsoft Sans Serif"/>
                <a:cs typeface="Microsoft Sans Serif"/>
              </a:rPr>
              <a:t>achieve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245" dirty="0">
                <a:latin typeface="Microsoft Sans Serif"/>
                <a:cs typeface="Microsoft Sans Serif"/>
              </a:rPr>
              <a:t>compression</a:t>
            </a:r>
            <a:endParaRPr sz="2900">
              <a:latin typeface="Microsoft Sans Serif"/>
              <a:cs typeface="Microsoft Sans Serif"/>
            </a:endParaRPr>
          </a:p>
          <a:p>
            <a:pPr marL="652780" lvl="1" indent="-274955">
              <a:lnSpc>
                <a:spcPct val="100000"/>
              </a:lnSpc>
              <a:spcBef>
                <a:spcPts val="610"/>
              </a:spcBef>
              <a:buClr>
                <a:srgbClr val="0033CC"/>
              </a:buClr>
              <a:buFont typeface="Wingdings"/>
              <a:buChar char=""/>
              <a:tabLst>
                <a:tab pos="653415" algn="l"/>
              </a:tabLst>
            </a:pPr>
            <a:r>
              <a:rPr sz="2600" spc="-135" dirty="0">
                <a:latin typeface="Microsoft Sans Serif"/>
                <a:cs typeface="Microsoft Sans Serif"/>
              </a:rPr>
              <a:t>Pixel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spc="-140" dirty="0">
                <a:latin typeface="Microsoft Sans Serif"/>
                <a:cs typeface="Microsoft Sans Serif"/>
              </a:rPr>
              <a:t>redundancy</a:t>
            </a:r>
            <a:endParaRPr sz="2600">
              <a:latin typeface="Microsoft Sans Serif"/>
              <a:cs typeface="Microsoft Sans Serif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0033CC"/>
              </a:buClr>
              <a:buFont typeface="Wingdings"/>
              <a:buChar char=""/>
              <a:tabLst>
                <a:tab pos="653415" algn="l"/>
              </a:tabLst>
            </a:pPr>
            <a:r>
              <a:rPr sz="2600" spc="-135" dirty="0">
                <a:latin typeface="Microsoft Sans Serif"/>
                <a:cs typeface="Microsoft Sans Serif"/>
              </a:rPr>
              <a:t>Coding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40" dirty="0">
                <a:latin typeface="Microsoft Sans Serif"/>
                <a:cs typeface="Microsoft Sans Serif"/>
              </a:rPr>
              <a:t>redundancy</a:t>
            </a:r>
            <a:endParaRPr sz="2600">
              <a:latin typeface="Microsoft Sans Serif"/>
              <a:cs typeface="Microsoft Sans Serif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0033CC"/>
              </a:buClr>
              <a:buFont typeface="Wingdings"/>
              <a:buChar char=""/>
              <a:tabLst>
                <a:tab pos="653415" algn="l"/>
              </a:tabLst>
            </a:pPr>
            <a:r>
              <a:rPr sz="2600" spc="-305" dirty="0">
                <a:latin typeface="Microsoft Sans Serif"/>
                <a:cs typeface="Microsoft Sans Serif"/>
              </a:rPr>
              <a:t>Ps</a:t>
            </a:r>
            <a:r>
              <a:rPr sz="2600" spc="-325" dirty="0">
                <a:latin typeface="Microsoft Sans Serif"/>
                <a:cs typeface="Microsoft Sans Serif"/>
              </a:rPr>
              <a:t>y</a:t>
            </a:r>
            <a:r>
              <a:rPr sz="2600" spc="-204" dirty="0">
                <a:latin typeface="Microsoft Sans Serif"/>
                <a:cs typeface="Microsoft Sans Serif"/>
              </a:rPr>
              <a:t>c</a:t>
            </a:r>
            <a:r>
              <a:rPr sz="2600" spc="-185" dirty="0">
                <a:latin typeface="Microsoft Sans Serif"/>
                <a:cs typeface="Microsoft Sans Serif"/>
              </a:rPr>
              <a:t>hov</a:t>
            </a:r>
            <a:r>
              <a:rPr sz="2600" spc="-75" dirty="0">
                <a:latin typeface="Microsoft Sans Serif"/>
                <a:cs typeface="Microsoft Sans Serif"/>
              </a:rPr>
              <a:t>i</a:t>
            </a:r>
            <a:r>
              <a:rPr sz="2600" spc="-245" dirty="0">
                <a:latin typeface="Microsoft Sans Serif"/>
                <a:cs typeface="Microsoft Sans Serif"/>
              </a:rPr>
              <a:t>su</a:t>
            </a:r>
            <a:r>
              <a:rPr sz="2600" spc="-275" dirty="0">
                <a:latin typeface="Microsoft Sans Serif"/>
                <a:cs typeface="Microsoft Sans Serif"/>
              </a:rPr>
              <a:t>a</a:t>
            </a:r>
            <a:r>
              <a:rPr sz="2600" spc="-25" dirty="0">
                <a:latin typeface="Microsoft Sans Serif"/>
                <a:cs typeface="Microsoft Sans Serif"/>
              </a:rPr>
              <a:t>l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14" dirty="0">
                <a:latin typeface="Microsoft Sans Serif"/>
                <a:cs typeface="Microsoft Sans Serif"/>
              </a:rPr>
              <a:t>redunda</a:t>
            </a:r>
            <a:r>
              <a:rPr sz="2600" spc="-320" dirty="0">
                <a:latin typeface="Microsoft Sans Serif"/>
                <a:cs typeface="Microsoft Sans Serif"/>
              </a:rPr>
              <a:t>n</a:t>
            </a:r>
            <a:r>
              <a:rPr sz="2600" spc="-280" dirty="0">
                <a:latin typeface="Microsoft Sans Serif"/>
                <a:cs typeface="Microsoft Sans Serif"/>
              </a:rPr>
              <a:t>c</a:t>
            </a:r>
            <a:r>
              <a:rPr sz="2600" dirty="0">
                <a:latin typeface="Microsoft Sans Serif"/>
                <a:cs typeface="Microsoft Sans Serif"/>
              </a:rPr>
              <a:t>y</a:t>
            </a:r>
            <a:endParaRPr sz="26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40" dirty="0">
                <a:latin typeface="Microsoft Sans Serif"/>
                <a:cs typeface="Microsoft Sans Serif"/>
              </a:rPr>
              <a:t>Applications:</a:t>
            </a:r>
            <a:endParaRPr sz="2900">
              <a:latin typeface="Microsoft Sans Serif"/>
              <a:cs typeface="Microsoft Sans Serif"/>
            </a:endParaRPr>
          </a:p>
          <a:p>
            <a:pPr marL="652780" lvl="1" indent="-274955">
              <a:lnSpc>
                <a:spcPct val="100000"/>
              </a:lnSpc>
              <a:spcBef>
                <a:spcPts val="625"/>
              </a:spcBef>
              <a:buClr>
                <a:srgbClr val="0033CC"/>
              </a:buClr>
              <a:buFont typeface="Wingdings"/>
              <a:buChar char=""/>
              <a:tabLst>
                <a:tab pos="653415" algn="l"/>
              </a:tabLst>
            </a:pPr>
            <a:r>
              <a:rPr sz="2600" spc="-650" dirty="0">
                <a:latin typeface="Microsoft Sans Serif"/>
                <a:cs typeface="Microsoft Sans Serif"/>
              </a:rPr>
              <a:t>R</a:t>
            </a:r>
            <a:r>
              <a:rPr sz="2600" spc="-80" dirty="0">
                <a:latin typeface="Microsoft Sans Serif"/>
                <a:cs typeface="Microsoft Sans Serif"/>
              </a:rPr>
              <a:t>e</a:t>
            </a:r>
            <a:r>
              <a:rPr sz="2600" spc="-75" dirty="0">
                <a:latin typeface="Microsoft Sans Serif"/>
                <a:cs typeface="Microsoft Sans Serif"/>
              </a:rPr>
              <a:t>d</a:t>
            </a:r>
            <a:r>
              <a:rPr sz="2600" spc="-190" dirty="0">
                <a:latin typeface="Microsoft Sans Serif"/>
                <a:cs typeface="Microsoft Sans Serif"/>
              </a:rPr>
              <a:t>uced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sto</a:t>
            </a:r>
            <a:r>
              <a:rPr sz="2600" spc="-145" dirty="0">
                <a:latin typeface="Microsoft Sans Serif"/>
                <a:cs typeface="Microsoft Sans Serif"/>
              </a:rPr>
              <a:t>r</a:t>
            </a:r>
            <a:r>
              <a:rPr sz="2600" spc="-10" dirty="0">
                <a:latin typeface="Microsoft Sans Serif"/>
                <a:cs typeface="Microsoft Sans Serif"/>
              </a:rPr>
              <a:t>a</a:t>
            </a:r>
            <a:r>
              <a:rPr sz="2600" spc="-55" dirty="0">
                <a:latin typeface="Microsoft Sans Serif"/>
                <a:cs typeface="Microsoft Sans Serif"/>
              </a:rPr>
              <a:t>g</a:t>
            </a:r>
            <a:r>
              <a:rPr sz="2600" spc="-145" dirty="0">
                <a:latin typeface="Microsoft Sans Serif"/>
                <a:cs typeface="Microsoft Sans Serif"/>
              </a:rPr>
              <a:t>e</a:t>
            </a:r>
            <a:endParaRPr sz="2600">
              <a:latin typeface="Microsoft Sans Serif"/>
              <a:cs typeface="Microsoft Sans Serif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0033CC"/>
              </a:buClr>
              <a:buFont typeface="Wingdings"/>
              <a:buChar char=""/>
              <a:tabLst>
                <a:tab pos="653415" algn="l"/>
              </a:tabLst>
            </a:pPr>
            <a:r>
              <a:rPr sz="2600" spc="-650" dirty="0">
                <a:latin typeface="Microsoft Sans Serif"/>
                <a:cs typeface="Microsoft Sans Serif"/>
              </a:rPr>
              <a:t>R</a:t>
            </a:r>
            <a:r>
              <a:rPr sz="2600" spc="-80" dirty="0">
                <a:latin typeface="Microsoft Sans Serif"/>
                <a:cs typeface="Microsoft Sans Serif"/>
              </a:rPr>
              <a:t>e</a:t>
            </a:r>
            <a:r>
              <a:rPr sz="2600" spc="-75" dirty="0">
                <a:latin typeface="Microsoft Sans Serif"/>
                <a:cs typeface="Microsoft Sans Serif"/>
              </a:rPr>
              <a:t>d</a:t>
            </a:r>
            <a:r>
              <a:rPr sz="2600" spc="-185" dirty="0">
                <a:latin typeface="Microsoft Sans Serif"/>
                <a:cs typeface="Microsoft Sans Serif"/>
              </a:rPr>
              <a:t>uction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i</a:t>
            </a:r>
            <a:r>
              <a:rPr sz="2600" spc="-235" dirty="0">
                <a:latin typeface="Microsoft Sans Serif"/>
                <a:cs typeface="Microsoft Sans Serif"/>
              </a:rPr>
              <a:t>n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ban</a:t>
            </a:r>
            <a:r>
              <a:rPr sz="2600" spc="-135" dirty="0">
                <a:latin typeface="Microsoft Sans Serif"/>
                <a:cs typeface="Microsoft Sans Serif"/>
              </a:rPr>
              <a:t>d</a:t>
            </a:r>
            <a:r>
              <a:rPr sz="2600" spc="-125" dirty="0">
                <a:latin typeface="Microsoft Sans Serif"/>
                <a:cs typeface="Microsoft Sans Serif"/>
              </a:rPr>
              <a:t>w</a:t>
            </a:r>
            <a:r>
              <a:rPr sz="2600" spc="-35" dirty="0">
                <a:latin typeface="Microsoft Sans Serif"/>
                <a:cs typeface="Microsoft Sans Serif"/>
              </a:rPr>
              <a:t>i</a:t>
            </a:r>
            <a:r>
              <a:rPr sz="2600" spc="-114" dirty="0">
                <a:latin typeface="Microsoft Sans Serif"/>
                <a:cs typeface="Microsoft Sans Serif"/>
              </a:rPr>
              <a:t>dth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374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55" dirty="0"/>
              <a:t>Com</a:t>
            </a:r>
            <a:r>
              <a:rPr sz="4400" spc="-370" dirty="0"/>
              <a:t>p</a:t>
            </a:r>
            <a:r>
              <a:rPr sz="4400" spc="-254" dirty="0"/>
              <a:t>r</a:t>
            </a:r>
            <a:r>
              <a:rPr sz="4400" spc="-495" dirty="0"/>
              <a:t>es</a:t>
            </a:r>
            <a:r>
              <a:rPr sz="4400" spc="-484" dirty="0"/>
              <a:t>s</a:t>
            </a:r>
            <a:r>
              <a:rPr sz="4400" spc="-260" dirty="0"/>
              <a:t>ion</a:t>
            </a:r>
            <a:r>
              <a:rPr sz="4400" spc="-80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612" y="1952243"/>
            <a:ext cx="7734300" cy="34579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2115311"/>
            <a:ext cx="7668768" cy="32948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374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55" dirty="0"/>
              <a:t>Com</a:t>
            </a:r>
            <a:r>
              <a:rPr sz="4400" spc="-370" dirty="0"/>
              <a:t>p</a:t>
            </a:r>
            <a:r>
              <a:rPr sz="4400" spc="-254" dirty="0"/>
              <a:t>r</a:t>
            </a:r>
            <a:r>
              <a:rPr sz="4400" spc="-495" dirty="0"/>
              <a:t>es</a:t>
            </a:r>
            <a:r>
              <a:rPr sz="4400" spc="-484" dirty="0"/>
              <a:t>s</a:t>
            </a:r>
            <a:r>
              <a:rPr sz="4400" spc="-260" dirty="0"/>
              <a:t>ion</a:t>
            </a:r>
            <a:r>
              <a:rPr sz="4400" spc="-80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7" y="2104643"/>
            <a:ext cx="7629143" cy="33817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374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55" dirty="0"/>
              <a:t>Com</a:t>
            </a:r>
            <a:r>
              <a:rPr sz="4400" spc="-370" dirty="0"/>
              <a:t>p</a:t>
            </a:r>
            <a:r>
              <a:rPr sz="4400" spc="-254" dirty="0"/>
              <a:t>r</a:t>
            </a:r>
            <a:r>
              <a:rPr sz="4400" spc="-495" dirty="0"/>
              <a:t>es</a:t>
            </a:r>
            <a:r>
              <a:rPr sz="4400" spc="-484" dirty="0"/>
              <a:t>s</a:t>
            </a:r>
            <a:r>
              <a:rPr sz="4400" spc="-260" dirty="0"/>
              <a:t>ion</a:t>
            </a:r>
            <a:r>
              <a:rPr sz="4400" spc="-80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67970"/>
            <a:ext cx="60382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20" dirty="0"/>
              <a:t>Wh</a:t>
            </a:r>
            <a:r>
              <a:rPr sz="4400" spc="-204" dirty="0"/>
              <a:t>a</a:t>
            </a:r>
            <a:r>
              <a:rPr sz="4400" spc="-325" dirty="0"/>
              <a:t>t</a:t>
            </a:r>
            <a:r>
              <a:rPr sz="4400" spc="-50" dirty="0"/>
              <a:t> </a:t>
            </a:r>
            <a:r>
              <a:rPr sz="4400" spc="-325" dirty="0"/>
              <a:t>is</a:t>
            </a:r>
            <a:r>
              <a:rPr sz="4400" spc="-50" dirty="0"/>
              <a:t> </a:t>
            </a:r>
            <a:r>
              <a:rPr sz="4400" spc="-400" dirty="0"/>
              <a:t>Comput</a:t>
            </a:r>
            <a:r>
              <a:rPr sz="4400" spc="-350" dirty="0"/>
              <a:t>e</a:t>
            </a:r>
            <a:r>
              <a:rPr sz="4400" spc="-335" dirty="0"/>
              <a:t>r</a:t>
            </a:r>
            <a:r>
              <a:rPr sz="4400" spc="-55" dirty="0"/>
              <a:t> </a:t>
            </a:r>
            <a:r>
              <a:rPr sz="4400" spc="-200" dirty="0"/>
              <a:t>V</a:t>
            </a:r>
            <a:r>
              <a:rPr sz="4400" spc="-335" dirty="0"/>
              <a:t>ision?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4540" y="1616405"/>
            <a:ext cx="757999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740" algn="l"/>
                <a:tab pos="333375" algn="l"/>
                <a:tab pos="1259205" algn="l"/>
              </a:tabLst>
            </a:pPr>
            <a:r>
              <a:rPr sz="2400" spc="-170" dirty="0">
                <a:latin typeface="Microsoft Sans Serif"/>
                <a:cs typeface="Microsoft Sans Serif"/>
              </a:rPr>
              <a:t>Deals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w</a:t>
            </a:r>
            <a:r>
              <a:rPr sz="2400" spc="-85" dirty="0">
                <a:latin typeface="Microsoft Sans Serif"/>
                <a:cs typeface="Microsoft Sans Serif"/>
              </a:rPr>
              <a:t>it</a:t>
            </a:r>
            <a:r>
              <a:rPr sz="2400" spc="-170" dirty="0">
                <a:latin typeface="Microsoft Sans Serif"/>
                <a:cs typeface="Microsoft Sans Serif"/>
              </a:rPr>
              <a:t>h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d</a:t>
            </a:r>
            <a:r>
              <a:rPr sz="2400" spc="-150" dirty="0">
                <a:latin typeface="Microsoft Sans Serif"/>
                <a:cs typeface="Microsoft Sans Serif"/>
              </a:rPr>
              <a:t>e</a:t>
            </a:r>
            <a:r>
              <a:rPr sz="2400" spc="-185" dirty="0">
                <a:latin typeface="Microsoft Sans Serif"/>
                <a:cs typeface="Microsoft Sans Serif"/>
              </a:rPr>
              <a:t>v</a:t>
            </a:r>
            <a:r>
              <a:rPr sz="2400" spc="-125" dirty="0">
                <a:latin typeface="Microsoft Sans Serif"/>
                <a:cs typeface="Microsoft Sans Serif"/>
              </a:rPr>
              <a:t>elop</a:t>
            </a:r>
            <a:r>
              <a:rPr sz="2400" spc="-229" dirty="0">
                <a:latin typeface="Microsoft Sans Serif"/>
                <a:cs typeface="Microsoft Sans Serif"/>
              </a:rPr>
              <a:t>m</a:t>
            </a:r>
            <a:r>
              <a:rPr sz="2400" spc="-145" dirty="0">
                <a:latin typeface="Microsoft Sans Serif"/>
                <a:cs typeface="Microsoft Sans Serif"/>
              </a:rPr>
              <a:t>ent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b="1" u="heavy" spc="-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theo</a:t>
            </a:r>
            <a:r>
              <a:rPr sz="2400" b="1" u="heavy" spc="-1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2400" b="1" u="heavy" spc="-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etical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and  </a:t>
            </a:r>
            <a:r>
              <a:rPr sz="2400" b="1" u="heavy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algorithmic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spc="-175" dirty="0">
                <a:latin typeface="Microsoft Sans Serif"/>
                <a:cs typeface="Microsoft Sans Serif"/>
              </a:rPr>
              <a:t>basis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by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85" dirty="0">
                <a:latin typeface="Microsoft Sans Serif"/>
                <a:cs typeface="Microsoft Sans Serif"/>
              </a:rPr>
              <a:t>which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useful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information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about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3D 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world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can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be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automatically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extracted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and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analyzed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from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a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b="1" u="heavy" spc="-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single</a:t>
            </a:r>
            <a:r>
              <a:rPr sz="2400" b="1" spc="-165" dirty="0">
                <a:latin typeface="Arial"/>
                <a:cs typeface="Arial"/>
              </a:rPr>
              <a:t>	</a:t>
            </a:r>
            <a:r>
              <a:rPr sz="2400" spc="-70" dirty="0">
                <a:latin typeface="Microsoft Sans Serif"/>
                <a:cs typeface="Microsoft Sans Serif"/>
              </a:rPr>
              <a:t>or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multiple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2D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75" dirty="0">
                <a:latin typeface="Microsoft Sans Serif"/>
                <a:cs typeface="Microsoft Sans Serif"/>
              </a:rPr>
              <a:t>images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the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world.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3429000"/>
            <a:ext cx="5181600" cy="30784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67970"/>
            <a:ext cx="78447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20" dirty="0"/>
              <a:t>W</a:t>
            </a:r>
            <a:r>
              <a:rPr sz="4400" spc="-475" dirty="0"/>
              <a:t>h</a:t>
            </a:r>
            <a:r>
              <a:rPr sz="4400" spc="-110" dirty="0"/>
              <a:t>y</a:t>
            </a:r>
            <a:r>
              <a:rPr sz="4400" spc="-50" dirty="0"/>
              <a:t> </a:t>
            </a:r>
            <a:r>
              <a:rPr sz="4400" spc="-325" dirty="0"/>
              <a:t>is</a:t>
            </a:r>
            <a:r>
              <a:rPr sz="4400" spc="-50" dirty="0"/>
              <a:t> </a:t>
            </a:r>
            <a:r>
              <a:rPr sz="4400" spc="-409" dirty="0"/>
              <a:t>Compute</a:t>
            </a:r>
            <a:r>
              <a:rPr sz="4400" spc="-254" dirty="0"/>
              <a:t>r</a:t>
            </a:r>
            <a:r>
              <a:rPr sz="4400" spc="-55" dirty="0"/>
              <a:t> </a:t>
            </a:r>
            <a:r>
              <a:rPr sz="4400" spc="-19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spc="-210" dirty="0"/>
              <a:t>Di</a:t>
            </a:r>
            <a:r>
              <a:rPr sz="4400" spc="-15" dirty="0"/>
              <a:t>f</a:t>
            </a:r>
            <a:r>
              <a:rPr sz="4400" spc="-310" dirty="0"/>
              <a:t>ficult?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4540" y="1602720"/>
            <a:ext cx="7420609" cy="41471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8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0" dirty="0">
                <a:latin typeface="Microsoft Sans Serif"/>
                <a:cs typeface="Microsoft Sans Serif"/>
              </a:rPr>
              <a:t>I</a:t>
            </a:r>
            <a:r>
              <a:rPr sz="2900" spc="-95" dirty="0">
                <a:latin typeface="Microsoft Sans Serif"/>
                <a:cs typeface="Microsoft Sans Serif"/>
              </a:rPr>
              <a:t>t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65" dirty="0">
                <a:latin typeface="Microsoft Sans Serif"/>
                <a:cs typeface="Microsoft Sans Serif"/>
              </a:rPr>
              <a:t>i</a:t>
            </a:r>
            <a:r>
              <a:rPr sz="2900" spc="-350" dirty="0">
                <a:latin typeface="Microsoft Sans Serif"/>
                <a:cs typeface="Microsoft Sans Serif"/>
              </a:rPr>
              <a:t>s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b="1" u="heavy" spc="-2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</a:t>
            </a:r>
            <a:r>
              <a:rPr sz="29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900" b="1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r>
              <a:rPr sz="2900" b="1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</a:t>
            </a:r>
            <a:r>
              <a:rPr sz="2900" b="1" u="heavy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900" b="1" u="heavy" spc="-3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900" b="1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</a:t>
            </a:r>
            <a:r>
              <a:rPr sz="2900" b="1" u="heavy" spc="-2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</a:t>
            </a:r>
            <a:r>
              <a:rPr sz="2900" b="1" u="heavy" spc="-2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900" b="1" spc="-10" dirty="0">
                <a:latin typeface="Arial"/>
                <a:cs typeface="Arial"/>
              </a:rPr>
              <a:t> </a:t>
            </a:r>
            <a:r>
              <a:rPr sz="2900" spc="-135" dirty="0">
                <a:latin typeface="Microsoft Sans Serif"/>
                <a:cs typeface="Microsoft Sans Serif"/>
              </a:rPr>
              <a:t>map</a:t>
            </a:r>
            <a:r>
              <a:rPr sz="2900" spc="-110" dirty="0">
                <a:latin typeface="Microsoft Sans Serif"/>
                <a:cs typeface="Microsoft Sans Serif"/>
              </a:rPr>
              <a:t>p</a:t>
            </a:r>
            <a:r>
              <a:rPr sz="2900" spc="-135" dirty="0">
                <a:latin typeface="Microsoft Sans Serif"/>
                <a:cs typeface="Microsoft Sans Serif"/>
              </a:rPr>
              <a:t>ing</a:t>
            </a:r>
            <a:endParaRPr sz="2900">
              <a:latin typeface="Microsoft Sans Serif"/>
              <a:cs typeface="Microsoft Sans Serif"/>
            </a:endParaRPr>
          </a:p>
          <a:p>
            <a:pPr marL="652780" marR="328295" indent="-274320">
              <a:lnSpc>
                <a:spcPct val="100000"/>
              </a:lnSpc>
              <a:spcBef>
                <a:spcPts val="610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A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210" dirty="0">
                <a:latin typeface="Microsoft Sans Serif"/>
                <a:cs typeface="Microsoft Sans Serif"/>
              </a:rPr>
              <a:t>v</a:t>
            </a:r>
            <a:r>
              <a:rPr sz="2600" spc="-40" dirty="0">
                <a:latin typeface="Microsoft Sans Serif"/>
                <a:cs typeface="Microsoft Sans Serif"/>
              </a:rPr>
              <a:t>ari</a:t>
            </a:r>
            <a:r>
              <a:rPr sz="2600" spc="-55" dirty="0">
                <a:latin typeface="Microsoft Sans Serif"/>
                <a:cs typeface="Microsoft Sans Serif"/>
              </a:rPr>
              <a:t>e</a:t>
            </a:r>
            <a:r>
              <a:rPr sz="2600" spc="-10" dirty="0">
                <a:latin typeface="Microsoft Sans Serif"/>
                <a:cs typeface="Microsoft Sans Serif"/>
              </a:rPr>
              <a:t>ty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90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sur</a:t>
            </a:r>
            <a:r>
              <a:rPr sz="2600" spc="-114" dirty="0">
                <a:latin typeface="Microsoft Sans Serif"/>
                <a:cs typeface="Microsoft Sans Serif"/>
              </a:rPr>
              <a:t>f</a:t>
            </a:r>
            <a:r>
              <a:rPr sz="2600" spc="-225" dirty="0">
                <a:latin typeface="Microsoft Sans Serif"/>
                <a:cs typeface="Microsoft Sans Serif"/>
              </a:rPr>
              <a:t>aces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25" dirty="0">
                <a:latin typeface="Microsoft Sans Serif"/>
                <a:cs typeface="Microsoft Sans Serif"/>
              </a:rPr>
              <a:t>w</a:t>
            </a:r>
            <a:r>
              <a:rPr sz="2600" spc="-35" dirty="0">
                <a:latin typeface="Microsoft Sans Serif"/>
                <a:cs typeface="Microsoft Sans Serif"/>
              </a:rPr>
              <a:t>i</a:t>
            </a:r>
            <a:r>
              <a:rPr sz="2600" spc="-165" dirty="0">
                <a:latin typeface="Microsoft Sans Serif"/>
                <a:cs typeface="Microsoft Sans Serif"/>
              </a:rPr>
              <a:t>th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d</a:t>
            </a:r>
            <a:r>
              <a:rPr sz="2600" spc="-5" dirty="0">
                <a:latin typeface="Microsoft Sans Serif"/>
                <a:cs typeface="Microsoft Sans Serif"/>
              </a:rPr>
              <a:t>i</a:t>
            </a:r>
            <a:r>
              <a:rPr sz="2600" spc="-50" dirty="0">
                <a:latin typeface="Microsoft Sans Serif"/>
                <a:cs typeface="Microsoft Sans Serif"/>
              </a:rPr>
              <a:t>fferent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i="1" u="heavy" spc="-3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600" i="1" u="heavy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600" i="1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teri</a:t>
            </a:r>
            <a:r>
              <a:rPr sz="2600" i="1" u="heavy" spc="-1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600" i="1" spc="-30" dirty="0">
                <a:latin typeface="Arial"/>
                <a:cs typeface="Arial"/>
              </a:rPr>
              <a:t> </a:t>
            </a:r>
            <a:r>
              <a:rPr sz="2600" spc="-90" dirty="0">
                <a:latin typeface="Microsoft Sans Serif"/>
                <a:cs typeface="Microsoft Sans Serif"/>
              </a:rPr>
              <a:t>and  </a:t>
            </a:r>
            <a:r>
              <a:rPr sz="2600" i="1" u="heavy" spc="-1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geometrical</a:t>
            </a:r>
            <a:r>
              <a:rPr sz="2600" i="1" spc="-155" dirty="0">
                <a:latin typeface="Arial"/>
                <a:cs typeface="Arial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properties, </a:t>
            </a:r>
            <a:r>
              <a:rPr sz="2600" spc="-135" dirty="0">
                <a:latin typeface="Microsoft Sans Serif"/>
                <a:cs typeface="Microsoft Sans Serif"/>
              </a:rPr>
              <a:t>possibly </a:t>
            </a:r>
            <a:r>
              <a:rPr sz="2600" spc="-155" dirty="0">
                <a:latin typeface="Microsoft Sans Serif"/>
                <a:cs typeface="Microsoft Sans Serif"/>
              </a:rPr>
              <a:t>under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-40" dirty="0">
                <a:latin typeface="Microsoft Sans Serif"/>
                <a:cs typeface="Microsoft Sans Serif"/>
              </a:rPr>
              <a:t>different 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i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2600" i="1" u="heavy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gh</a:t>
            </a:r>
            <a:r>
              <a:rPr sz="2600" i="1" u="heavy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600" i="1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2600" i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</a:t>
            </a:r>
            <a:r>
              <a:rPr sz="2600" i="1" spc="-20" dirty="0">
                <a:latin typeface="Arial"/>
                <a:cs typeface="Arial"/>
              </a:rPr>
              <a:t> </a:t>
            </a:r>
            <a:r>
              <a:rPr sz="2600" spc="-145" dirty="0">
                <a:latin typeface="Microsoft Sans Serif"/>
                <a:cs typeface="Microsoft Sans Serif"/>
              </a:rPr>
              <a:t>condi</a:t>
            </a:r>
            <a:r>
              <a:rPr sz="2600" spc="-80" dirty="0">
                <a:latin typeface="Microsoft Sans Serif"/>
                <a:cs typeface="Microsoft Sans Serif"/>
              </a:rPr>
              <a:t>t</a:t>
            </a:r>
            <a:r>
              <a:rPr sz="2600" spc="-55" dirty="0">
                <a:latin typeface="Microsoft Sans Serif"/>
                <a:cs typeface="Microsoft Sans Serif"/>
              </a:rPr>
              <a:t>i</a:t>
            </a:r>
            <a:r>
              <a:rPr sz="2600" spc="-114" dirty="0">
                <a:latin typeface="Microsoft Sans Serif"/>
                <a:cs typeface="Microsoft Sans Serif"/>
              </a:rPr>
              <a:t>o</a:t>
            </a:r>
            <a:r>
              <a:rPr sz="2600" spc="-390" dirty="0">
                <a:latin typeface="Microsoft Sans Serif"/>
                <a:cs typeface="Microsoft Sans Serif"/>
              </a:rPr>
              <a:t>n</a:t>
            </a:r>
            <a:r>
              <a:rPr sz="2600" spc="-405" dirty="0">
                <a:latin typeface="Microsoft Sans Serif"/>
                <a:cs typeface="Microsoft Sans Serif"/>
              </a:rPr>
              <a:t>s</a:t>
            </a:r>
            <a:r>
              <a:rPr sz="2600" spc="-155" dirty="0">
                <a:latin typeface="Microsoft Sans Serif"/>
                <a:cs typeface="Microsoft Sans Serif"/>
              </a:rPr>
              <a:t>,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could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l</a:t>
            </a:r>
            <a:r>
              <a:rPr sz="2600" spc="-120" dirty="0">
                <a:latin typeface="Microsoft Sans Serif"/>
                <a:cs typeface="Microsoft Sans Serif"/>
              </a:rPr>
              <a:t>e</a:t>
            </a:r>
            <a:r>
              <a:rPr sz="2600" spc="-10" dirty="0">
                <a:latin typeface="Microsoft Sans Serif"/>
                <a:cs typeface="Microsoft Sans Serif"/>
              </a:rPr>
              <a:t>ad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to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5" dirty="0">
                <a:latin typeface="Microsoft Sans Serif"/>
                <a:cs typeface="Microsoft Sans Serif"/>
              </a:rPr>
              <a:t>i</a:t>
            </a:r>
            <a:r>
              <a:rPr sz="2600" spc="-25" dirty="0">
                <a:latin typeface="Microsoft Sans Serif"/>
                <a:cs typeface="Microsoft Sans Serif"/>
              </a:rPr>
              <a:t>d</a:t>
            </a:r>
            <a:r>
              <a:rPr sz="2600" spc="-140" dirty="0">
                <a:latin typeface="Microsoft Sans Serif"/>
                <a:cs typeface="Microsoft Sans Serif"/>
              </a:rPr>
              <a:t>ent</a:t>
            </a:r>
            <a:r>
              <a:rPr sz="2600" spc="-60" dirty="0">
                <a:latin typeface="Microsoft Sans Serif"/>
                <a:cs typeface="Microsoft Sans Serif"/>
              </a:rPr>
              <a:t>i</a:t>
            </a:r>
            <a:r>
              <a:rPr sz="2600" spc="-110" dirty="0">
                <a:latin typeface="Microsoft Sans Serif"/>
                <a:cs typeface="Microsoft Sans Serif"/>
              </a:rPr>
              <a:t>cal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i</a:t>
            </a:r>
            <a:r>
              <a:rPr sz="2600" spc="-355" dirty="0">
                <a:latin typeface="Microsoft Sans Serif"/>
                <a:cs typeface="Microsoft Sans Serif"/>
              </a:rPr>
              <a:t>m</a:t>
            </a:r>
            <a:r>
              <a:rPr sz="2600" spc="-10" dirty="0">
                <a:latin typeface="Microsoft Sans Serif"/>
                <a:cs typeface="Microsoft Sans Serif"/>
              </a:rPr>
              <a:t>a</a:t>
            </a:r>
            <a:r>
              <a:rPr sz="2600" spc="-55" dirty="0">
                <a:latin typeface="Microsoft Sans Serif"/>
                <a:cs typeface="Microsoft Sans Serif"/>
              </a:rPr>
              <a:t>g</a:t>
            </a:r>
            <a:r>
              <a:rPr sz="2600" spc="-290" dirty="0">
                <a:latin typeface="Microsoft Sans Serif"/>
                <a:cs typeface="Microsoft Sans Serif"/>
              </a:rPr>
              <a:t>es</a:t>
            </a:r>
            <a:endParaRPr sz="2600">
              <a:latin typeface="Microsoft Sans Serif"/>
              <a:cs typeface="Microsoft Sans Serif"/>
            </a:endParaRPr>
          </a:p>
          <a:p>
            <a:pPr marL="652780" marR="5080" indent="-274320">
              <a:lnSpc>
                <a:spcPct val="100000"/>
              </a:lnSpc>
              <a:spcBef>
                <a:spcPts val="605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200" dirty="0">
                <a:latin typeface="Microsoft Sans Serif"/>
                <a:cs typeface="Microsoft Sans Serif"/>
              </a:rPr>
              <a:t>In</a:t>
            </a:r>
            <a:r>
              <a:rPr sz="2600" spc="-280" dirty="0">
                <a:latin typeface="Microsoft Sans Serif"/>
                <a:cs typeface="Microsoft Sans Serif"/>
              </a:rPr>
              <a:t>v</a:t>
            </a:r>
            <a:r>
              <a:rPr sz="2600" spc="-180" dirty="0">
                <a:latin typeface="Microsoft Sans Serif"/>
                <a:cs typeface="Microsoft Sans Serif"/>
              </a:rPr>
              <a:t>erse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ma</a:t>
            </a:r>
            <a:r>
              <a:rPr sz="2600" spc="-125" dirty="0">
                <a:latin typeface="Microsoft Sans Serif"/>
                <a:cs typeface="Microsoft Sans Serif"/>
              </a:rPr>
              <a:t>p</a:t>
            </a:r>
            <a:r>
              <a:rPr sz="2600" spc="-25" dirty="0">
                <a:latin typeface="Microsoft Sans Serif"/>
                <a:cs typeface="Microsoft Sans Serif"/>
              </a:rPr>
              <a:t>p</a:t>
            </a:r>
            <a:r>
              <a:rPr sz="2600" spc="-5" dirty="0">
                <a:latin typeface="Microsoft Sans Serif"/>
                <a:cs typeface="Microsoft Sans Serif"/>
              </a:rPr>
              <a:t>i</a:t>
            </a:r>
            <a:r>
              <a:rPr sz="2600" spc="-160" dirty="0">
                <a:latin typeface="Microsoft Sans Serif"/>
                <a:cs typeface="Microsoft Sans Serif"/>
              </a:rPr>
              <a:t>ng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250" dirty="0">
                <a:latin typeface="Microsoft Sans Serif"/>
                <a:cs typeface="Microsoft Sans Serif"/>
              </a:rPr>
              <a:t>has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254" dirty="0">
                <a:latin typeface="Microsoft Sans Serif"/>
                <a:cs typeface="Microsoft Sans Serif"/>
              </a:rPr>
              <a:t>non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85" dirty="0">
                <a:latin typeface="Microsoft Sans Serif"/>
                <a:cs typeface="Microsoft Sans Serif"/>
              </a:rPr>
              <a:t>unique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250" dirty="0">
                <a:latin typeface="Microsoft Sans Serif"/>
                <a:cs typeface="Microsoft Sans Serif"/>
              </a:rPr>
              <a:t>so</a:t>
            </a:r>
            <a:r>
              <a:rPr sz="2600" spc="-105" dirty="0">
                <a:latin typeface="Microsoft Sans Serif"/>
                <a:cs typeface="Microsoft Sans Serif"/>
              </a:rPr>
              <a:t>l</a:t>
            </a:r>
            <a:r>
              <a:rPr sz="2600" spc="-110" dirty="0">
                <a:latin typeface="Microsoft Sans Serif"/>
                <a:cs typeface="Microsoft Sans Serif"/>
              </a:rPr>
              <a:t>uti</a:t>
            </a:r>
            <a:r>
              <a:rPr sz="2600" spc="-160" dirty="0">
                <a:latin typeface="Microsoft Sans Serif"/>
                <a:cs typeface="Microsoft Sans Serif"/>
              </a:rPr>
              <a:t>o</a:t>
            </a:r>
            <a:r>
              <a:rPr sz="2600" spc="-310" dirty="0">
                <a:latin typeface="Microsoft Sans Serif"/>
                <a:cs typeface="Microsoft Sans Serif"/>
              </a:rPr>
              <a:t>n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(a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l</a:t>
            </a:r>
            <a:r>
              <a:rPr sz="2600" spc="-114" dirty="0">
                <a:latin typeface="Microsoft Sans Serif"/>
                <a:cs typeface="Microsoft Sans Serif"/>
              </a:rPr>
              <a:t>o</a:t>
            </a:r>
            <a:r>
              <a:rPr sz="2600" spc="-20" dirty="0">
                <a:latin typeface="Microsoft Sans Serif"/>
                <a:cs typeface="Microsoft Sans Serif"/>
              </a:rPr>
              <a:t>t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  </a:t>
            </a:r>
            <a:r>
              <a:rPr sz="2600" spc="-75" dirty="0">
                <a:latin typeface="Microsoft Sans Serif"/>
                <a:cs typeface="Microsoft Sans Serif"/>
              </a:rPr>
              <a:t>in</a:t>
            </a:r>
            <a:r>
              <a:rPr sz="2600" spc="-100" dirty="0">
                <a:latin typeface="Microsoft Sans Serif"/>
                <a:cs typeface="Microsoft Sans Serif"/>
              </a:rPr>
              <a:t>f</a:t>
            </a:r>
            <a:r>
              <a:rPr sz="2600" spc="-90" dirty="0">
                <a:latin typeface="Microsoft Sans Serif"/>
                <a:cs typeface="Microsoft Sans Serif"/>
              </a:rPr>
              <a:t>o</a:t>
            </a:r>
            <a:r>
              <a:rPr sz="2600" spc="-10" dirty="0">
                <a:latin typeface="Microsoft Sans Serif"/>
                <a:cs typeface="Microsoft Sans Serif"/>
              </a:rPr>
              <a:t>r</a:t>
            </a:r>
            <a:r>
              <a:rPr sz="2600" spc="-190" dirty="0">
                <a:latin typeface="Microsoft Sans Serif"/>
                <a:cs typeface="Microsoft Sans Serif"/>
              </a:rPr>
              <a:t>ma</a:t>
            </a:r>
            <a:r>
              <a:rPr sz="2600" spc="-75" dirty="0">
                <a:latin typeface="Microsoft Sans Serif"/>
                <a:cs typeface="Microsoft Sans Serif"/>
              </a:rPr>
              <a:t>t</a:t>
            </a:r>
            <a:r>
              <a:rPr sz="2600" spc="-55" dirty="0">
                <a:latin typeface="Microsoft Sans Serif"/>
                <a:cs typeface="Microsoft Sans Serif"/>
              </a:rPr>
              <a:t>i</a:t>
            </a:r>
            <a:r>
              <a:rPr sz="2600" spc="-114" dirty="0">
                <a:latin typeface="Microsoft Sans Serif"/>
                <a:cs typeface="Microsoft Sans Serif"/>
              </a:rPr>
              <a:t>o</a:t>
            </a:r>
            <a:r>
              <a:rPr sz="2600" spc="-310" dirty="0">
                <a:latin typeface="Microsoft Sans Serif"/>
                <a:cs typeface="Microsoft Sans Serif"/>
              </a:rPr>
              <a:t>n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-150" dirty="0">
                <a:latin typeface="Microsoft Sans Serif"/>
                <a:cs typeface="Microsoft Sans Serif"/>
              </a:rPr>
              <a:t>i</a:t>
            </a:r>
            <a:r>
              <a:rPr sz="2600" spc="-315" dirty="0">
                <a:latin typeface="Microsoft Sans Serif"/>
                <a:cs typeface="Microsoft Sans Serif"/>
              </a:rPr>
              <a:t>s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b="1" u="heavy" spc="-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lost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i</a:t>
            </a:r>
            <a:r>
              <a:rPr sz="2600" spc="-235" dirty="0">
                <a:latin typeface="Microsoft Sans Serif"/>
                <a:cs typeface="Microsoft Sans Serif"/>
              </a:rPr>
              <a:t>n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15" dirty="0">
                <a:latin typeface="Microsoft Sans Serif"/>
                <a:cs typeface="Microsoft Sans Serif"/>
              </a:rPr>
              <a:t>t</a:t>
            </a:r>
            <a:r>
              <a:rPr sz="2600" spc="-225" dirty="0">
                <a:latin typeface="Microsoft Sans Serif"/>
                <a:cs typeface="Microsoft Sans Serif"/>
              </a:rPr>
              <a:t>he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t</a:t>
            </a:r>
            <a:r>
              <a:rPr sz="2600" spc="-40" dirty="0">
                <a:latin typeface="Microsoft Sans Serif"/>
                <a:cs typeface="Microsoft Sans Serif"/>
              </a:rPr>
              <a:t>r</a:t>
            </a:r>
            <a:r>
              <a:rPr sz="2600" spc="-175" dirty="0">
                <a:latin typeface="Microsoft Sans Serif"/>
                <a:cs typeface="Microsoft Sans Serif"/>
              </a:rPr>
              <a:t>ans</a:t>
            </a:r>
            <a:r>
              <a:rPr sz="2600" spc="-145" dirty="0">
                <a:latin typeface="Microsoft Sans Serif"/>
                <a:cs typeface="Microsoft Sans Serif"/>
              </a:rPr>
              <a:t>f</a:t>
            </a:r>
            <a:r>
              <a:rPr sz="2600" spc="-90" dirty="0">
                <a:latin typeface="Microsoft Sans Serif"/>
                <a:cs typeface="Microsoft Sans Serif"/>
              </a:rPr>
              <a:t>o</a:t>
            </a:r>
            <a:r>
              <a:rPr sz="2600" spc="-10" dirty="0">
                <a:latin typeface="Microsoft Sans Serif"/>
                <a:cs typeface="Microsoft Sans Serif"/>
              </a:rPr>
              <a:t>r</a:t>
            </a:r>
            <a:r>
              <a:rPr sz="2600" spc="-190" dirty="0">
                <a:latin typeface="Microsoft Sans Serif"/>
                <a:cs typeface="Microsoft Sans Serif"/>
              </a:rPr>
              <a:t>ma</a:t>
            </a:r>
            <a:r>
              <a:rPr sz="2600" spc="-75" dirty="0">
                <a:latin typeface="Microsoft Sans Serif"/>
                <a:cs typeface="Microsoft Sans Serif"/>
              </a:rPr>
              <a:t>t</a:t>
            </a:r>
            <a:r>
              <a:rPr sz="2600" spc="-145" dirty="0">
                <a:latin typeface="Microsoft Sans Serif"/>
                <a:cs typeface="Microsoft Sans Serif"/>
              </a:rPr>
              <a:t>io</a:t>
            </a:r>
            <a:r>
              <a:rPr sz="2600" spc="-200" dirty="0">
                <a:latin typeface="Microsoft Sans Serif"/>
                <a:cs typeface="Microsoft Sans Serif"/>
              </a:rPr>
              <a:t>n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65" dirty="0">
                <a:latin typeface="Microsoft Sans Serif"/>
                <a:cs typeface="Microsoft Sans Serif"/>
              </a:rPr>
              <a:t>f</a:t>
            </a:r>
            <a:r>
              <a:rPr sz="2600" spc="20" dirty="0">
                <a:latin typeface="Microsoft Sans Serif"/>
                <a:cs typeface="Microsoft Sans Serif"/>
              </a:rPr>
              <a:t>r</a:t>
            </a:r>
            <a:r>
              <a:rPr sz="2600" spc="-290" dirty="0">
                <a:latin typeface="Microsoft Sans Serif"/>
                <a:cs typeface="Microsoft Sans Serif"/>
              </a:rPr>
              <a:t>om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the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14" dirty="0">
                <a:latin typeface="Microsoft Sans Serif"/>
                <a:cs typeface="Microsoft Sans Serif"/>
              </a:rPr>
              <a:t>3D  </a:t>
            </a:r>
            <a:r>
              <a:rPr sz="2600" spc="-65" dirty="0">
                <a:latin typeface="Microsoft Sans Serif"/>
                <a:cs typeface="Microsoft Sans Serif"/>
              </a:rPr>
              <a:t>world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80" dirty="0">
                <a:latin typeface="Microsoft Sans Serif"/>
                <a:cs typeface="Microsoft Sans Serif"/>
              </a:rPr>
              <a:t>to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the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2D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40" dirty="0">
                <a:latin typeface="Microsoft Sans Serif"/>
                <a:cs typeface="Microsoft Sans Serif"/>
              </a:rPr>
              <a:t>image)</a:t>
            </a:r>
            <a:endParaRPr sz="26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0" dirty="0">
                <a:latin typeface="Microsoft Sans Serif"/>
                <a:cs typeface="Microsoft Sans Serif"/>
              </a:rPr>
              <a:t>I</a:t>
            </a:r>
            <a:r>
              <a:rPr sz="2900" spc="-95" dirty="0">
                <a:latin typeface="Microsoft Sans Serif"/>
                <a:cs typeface="Microsoft Sans Serif"/>
              </a:rPr>
              <a:t>t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65" dirty="0">
                <a:latin typeface="Microsoft Sans Serif"/>
                <a:cs typeface="Microsoft Sans Serif"/>
              </a:rPr>
              <a:t>i</a:t>
            </a:r>
            <a:r>
              <a:rPr sz="2900" spc="-350" dirty="0">
                <a:latin typeface="Microsoft Sans Serif"/>
                <a:cs typeface="Microsoft Sans Serif"/>
              </a:rPr>
              <a:t>s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b="1" u="heavy" spc="-2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</a:t>
            </a:r>
            <a:r>
              <a:rPr sz="2900" b="1" u="heavy" spc="-2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2900" b="1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900" b="1" u="heavy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900" b="1" u="heavy" spc="-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tio</a:t>
            </a:r>
            <a:r>
              <a:rPr sz="2900" b="1" u="heavy" spc="-25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900" b="1" u="heavy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all</a:t>
            </a:r>
            <a:r>
              <a:rPr sz="2900" b="1" u="heavy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r>
              <a:rPr sz="2900" b="1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900" b="1" u="heavy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</a:t>
            </a:r>
            <a:r>
              <a:rPr sz="2900" b="1" u="heavy" spc="-25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900" b="1" u="heavy" spc="-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</a:t>
            </a:r>
            <a:r>
              <a:rPr sz="29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sz="2900" b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65" dirty="0">
                <a:latin typeface="Microsoft Sans Serif"/>
                <a:cs typeface="Microsoft Sans Serif"/>
              </a:rPr>
              <a:t>W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</a:t>
            </a:r>
            <a:r>
              <a:rPr sz="2900" b="1" u="heavy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9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</a:t>
            </a:r>
            <a:r>
              <a:rPr sz="2900" b="1" u="heavy" spc="-2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90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900" b="1" u="heavy" spc="-2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29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900" b="1" u="heavy" spc="-2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900" b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erstand</a:t>
            </a:r>
            <a:r>
              <a:rPr sz="2900" b="1" spc="-20" dirty="0">
                <a:latin typeface="Arial"/>
                <a:cs typeface="Arial"/>
              </a:rPr>
              <a:t> </a:t>
            </a:r>
            <a:r>
              <a:rPr sz="2900" spc="-120" dirty="0">
                <a:latin typeface="Microsoft Sans Serif"/>
                <a:cs typeface="Microsoft Sans Serif"/>
              </a:rPr>
              <a:t>t</a:t>
            </a:r>
            <a:r>
              <a:rPr sz="2900" spc="-235" dirty="0">
                <a:latin typeface="Microsoft Sans Serif"/>
                <a:cs typeface="Microsoft Sans Serif"/>
              </a:rPr>
              <a:t>h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reco</a:t>
            </a:r>
            <a:r>
              <a:rPr sz="2900" spc="-140" dirty="0">
                <a:latin typeface="Microsoft Sans Serif"/>
                <a:cs typeface="Microsoft Sans Serif"/>
              </a:rPr>
              <a:t>g</a:t>
            </a:r>
            <a:r>
              <a:rPr sz="2900" spc="-145" dirty="0">
                <a:latin typeface="Microsoft Sans Serif"/>
                <a:cs typeface="Microsoft Sans Serif"/>
              </a:rPr>
              <a:t>ni</a:t>
            </a:r>
            <a:r>
              <a:rPr sz="2900" spc="-100" dirty="0">
                <a:latin typeface="Microsoft Sans Serif"/>
                <a:cs typeface="Microsoft Sans Serif"/>
              </a:rPr>
              <a:t>t</a:t>
            </a:r>
            <a:r>
              <a:rPr sz="2900" spc="-160" dirty="0">
                <a:latin typeface="Microsoft Sans Serif"/>
                <a:cs typeface="Microsoft Sans Serif"/>
              </a:rPr>
              <a:t>io</a:t>
            </a:r>
            <a:r>
              <a:rPr sz="2900" spc="-220" dirty="0">
                <a:latin typeface="Microsoft Sans Serif"/>
                <a:cs typeface="Microsoft Sans Serif"/>
              </a:rPr>
              <a:t>n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55" dirty="0">
                <a:latin typeface="Microsoft Sans Serif"/>
                <a:cs typeface="Microsoft Sans Serif"/>
              </a:rPr>
              <a:t>r</a:t>
            </a:r>
            <a:r>
              <a:rPr sz="2900" spc="-90" dirty="0">
                <a:latin typeface="Microsoft Sans Serif"/>
                <a:cs typeface="Microsoft Sans Serif"/>
              </a:rPr>
              <a:t>o</a:t>
            </a:r>
            <a:r>
              <a:rPr sz="2900" spc="-85" dirty="0">
                <a:latin typeface="Microsoft Sans Serif"/>
                <a:cs typeface="Microsoft Sans Serif"/>
              </a:rPr>
              <a:t>b</a:t>
            </a:r>
            <a:r>
              <a:rPr sz="2900" spc="-229" dirty="0">
                <a:latin typeface="Microsoft Sans Serif"/>
                <a:cs typeface="Microsoft Sans Serif"/>
              </a:rPr>
              <a:t>lem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5216" y="1483817"/>
            <a:ext cx="704088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8920" marR="5080" indent="-236220">
              <a:lnSpc>
                <a:spcPct val="100000"/>
              </a:lnSpc>
              <a:spcBef>
                <a:spcPts val="95"/>
              </a:spcBef>
            </a:pPr>
            <a:r>
              <a:rPr sz="2800" b="1" spc="-330" dirty="0">
                <a:solidFill>
                  <a:srgbClr val="C00000"/>
                </a:solidFill>
                <a:latin typeface="Arial"/>
                <a:cs typeface="Arial"/>
              </a:rPr>
              <a:t>Scene</a:t>
            </a:r>
            <a:r>
              <a:rPr sz="2800" b="1" spc="-3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70" dirty="0">
                <a:solidFill>
                  <a:srgbClr val="C00000"/>
                </a:solidFill>
                <a:latin typeface="Arial"/>
                <a:cs typeface="Arial"/>
              </a:rPr>
              <a:t>interpretation, </a:t>
            </a:r>
            <a:r>
              <a:rPr sz="2800" b="1" spc="-204" dirty="0">
                <a:solidFill>
                  <a:srgbClr val="C00000"/>
                </a:solidFill>
                <a:latin typeface="Arial"/>
                <a:cs typeface="Arial"/>
              </a:rPr>
              <a:t>even </a:t>
            </a:r>
            <a:r>
              <a:rPr sz="2800" b="1" spc="-14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2800" b="1" spc="-1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00" dirty="0">
                <a:solidFill>
                  <a:srgbClr val="C00000"/>
                </a:solidFill>
                <a:latin typeface="Arial"/>
                <a:cs typeface="Arial"/>
              </a:rPr>
              <a:t>complex, 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cluttered </a:t>
            </a:r>
            <a:r>
              <a:rPr sz="2800" b="1" spc="-7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305" dirty="0">
                <a:solidFill>
                  <a:srgbClr val="C00000"/>
                </a:solidFill>
                <a:latin typeface="Arial"/>
                <a:cs typeface="Arial"/>
              </a:rPr>
              <a:t>scenes</a:t>
            </a:r>
            <a:r>
              <a:rPr sz="28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10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28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8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8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75" dirty="0">
                <a:solidFill>
                  <a:srgbClr val="C00000"/>
                </a:solidFill>
                <a:latin typeface="Arial"/>
                <a:cs typeface="Arial"/>
              </a:rPr>
              <a:t>straightforward</a:t>
            </a:r>
            <a:r>
              <a:rPr sz="28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task</a:t>
            </a:r>
            <a:r>
              <a:rPr sz="28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75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28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220" dirty="0">
                <a:solidFill>
                  <a:srgbClr val="C00000"/>
                </a:solidFill>
                <a:latin typeface="Arial"/>
                <a:cs typeface="Arial"/>
              </a:rPr>
              <a:t>humans.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2639567"/>
            <a:ext cx="6096000" cy="37612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2140" y="267970"/>
            <a:ext cx="402462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740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4400" b="1" spc="-325" dirty="0">
                <a:solidFill>
                  <a:srgbClr val="003399"/>
                </a:solidFill>
                <a:latin typeface="Arial"/>
                <a:cs typeface="Arial"/>
              </a:rPr>
              <a:t>ecognition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70" dirty="0">
                <a:solidFill>
                  <a:srgbClr val="003399"/>
                </a:solidFill>
                <a:latin typeface="Arial"/>
                <a:cs typeface="Arial"/>
              </a:rPr>
              <a:t>Cues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662" y="1746630"/>
            <a:ext cx="76352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140" dirty="0">
                <a:solidFill>
                  <a:srgbClr val="C00000"/>
                </a:solidFill>
                <a:latin typeface="Arial"/>
                <a:cs typeface="Arial"/>
              </a:rPr>
              <a:t>How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30" dirty="0">
                <a:solidFill>
                  <a:srgbClr val="C00000"/>
                </a:solidFill>
                <a:latin typeface="Arial"/>
                <a:cs typeface="Arial"/>
              </a:rPr>
              <a:t>are</a:t>
            </a:r>
            <a:r>
              <a:rPr sz="24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C00000"/>
                </a:solidFill>
                <a:latin typeface="Arial"/>
                <a:cs typeface="Arial"/>
              </a:rPr>
              <a:t>we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able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10" dirty="0">
                <a:solidFill>
                  <a:srgbClr val="C00000"/>
                </a:solidFill>
                <a:latin typeface="Arial"/>
                <a:cs typeface="Arial"/>
              </a:rPr>
              <a:t>discern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05" dirty="0">
                <a:solidFill>
                  <a:srgbClr val="C00000"/>
                </a:solidFill>
                <a:latin typeface="Arial"/>
                <a:cs typeface="Arial"/>
              </a:rPr>
              <a:t>reality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an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40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2400" b="1" spc="1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30" dirty="0">
                <a:solidFill>
                  <a:srgbClr val="C00000"/>
                </a:solidFill>
                <a:latin typeface="Arial"/>
                <a:cs typeface="Arial"/>
              </a:rPr>
              <a:t>reality?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229" dirty="0">
                <a:solidFill>
                  <a:srgbClr val="C00000"/>
                </a:solidFill>
                <a:latin typeface="Arial"/>
                <a:cs typeface="Arial"/>
              </a:rPr>
              <a:t>Wh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20" dirty="0">
                <a:solidFill>
                  <a:srgbClr val="C00000"/>
                </a:solidFill>
                <a:latin typeface="Arial"/>
                <a:cs typeface="Arial"/>
              </a:rPr>
              <a:t>clues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6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29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-10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210" dirty="0">
                <a:solidFill>
                  <a:srgbClr val="C00000"/>
                </a:solidFill>
                <a:latin typeface="Arial"/>
                <a:cs typeface="Arial"/>
              </a:rPr>
              <a:t>esent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sz="24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b="1" spc="-7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235" dirty="0">
                <a:solidFill>
                  <a:srgbClr val="C00000"/>
                </a:solidFill>
                <a:latin typeface="Arial"/>
                <a:cs typeface="Arial"/>
              </a:rPr>
              <a:t>ge?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340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2400" b="1" spc="-229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kn</a:t>
            </a:r>
            <a:r>
              <a:rPr sz="2400" b="1" spc="-254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130" dirty="0">
                <a:solidFill>
                  <a:srgbClr val="C00000"/>
                </a:solidFill>
                <a:latin typeface="Arial"/>
                <a:cs typeface="Arial"/>
              </a:rPr>
              <a:t>wledge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C00000"/>
                </a:solidFill>
                <a:latin typeface="Arial"/>
                <a:cs typeface="Arial"/>
              </a:rPr>
              <a:t>do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C00000"/>
                </a:solidFill>
                <a:latin typeface="Arial"/>
                <a:cs typeface="Arial"/>
              </a:rPr>
              <a:t>we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65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-25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b="1" spc="-235" dirty="0">
                <a:solidFill>
                  <a:srgbClr val="C00000"/>
                </a:solidFill>
                <a:latin typeface="Arial"/>
                <a:cs typeface="Arial"/>
              </a:rPr>
              <a:t>roce</a:t>
            </a:r>
            <a:r>
              <a:rPr sz="2400" b="1" spc="-315" dirty="0">
                <a:solidFill>
                  <a:srgbClr val="C00000"/>
                </a:solidFill>
                <a:latin typeface="Arial"/>
                <a:cs typeface="Arial"/>
              </a:rPr>
              <a:t>ss</a:t>
            </a:r>
            <a:r>
              <a:rPr sz="24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this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im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235" dirty="0">
                <a:solidFill>
                  <a:srgbClr val="C00000"/>
                </a:solidFill>
                <a:latin typeface="Arial"/>
                <a:cs typeface="Arial"/>
              </a:rPr>
              <a:t>ge?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2971800"/>
            <a:ext cx="6019800" cy="35676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344170"/>
            <a:ext cx="59162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40" dirty="0"/>
              <a:t>R</a:t>
            </a:r>
            <a:r>
              <a:rPr sz="4400" spc="-325" dirty="0"/>
              <a:t>ecognition</a:t>
            </a:r>
            <a:r>
              <a:rPr sz="4400" spc="-55" dirty="0"/>
              <a:t> </a:t>
            </a:r>
            <a:r>
              <a:rPr sz="4400" spc="-490" dirty="0"/>
              <a:t>Cue</a:t>
            </a:r>
            <a:r>
              <a:rPr sz="4400" spc="-425" dirty="0"/>
              <a:t>s</a:t>
            </a:r>
            <a:r>
              <a:rPr sz="4400" spc="-55" dirty="0"/>
              <a:t> </a:t>
            </a:r>
            <a:r>
              <a:rPr sz="4400" spc="-360" dirty="0"/>
              <a:t>(cont</a:t>
            </a:r>
            <a:r>
              <a:rPr sz="4400" spc="-215" dirty="0"/>
              <a:t>’</a:t>
            </a:r>
            <a:r>
              <a:rPr sz="4400" spc="-220" dirty="0"/>
              <a:t>d)</a:t>
            </a:r>
            <a:endParaRPr sz="4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6072" y="1517345"/>
            <a:ext cx="706056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340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2400" b="1" spc="-229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this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400" b="1" spc="-204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2400" b="1" spc="-220" dirty="0">
                <a:solidFill>
                  <a:srgbClr val="C00000"/>
                </a:solidFill>
                <a:latin typeface="Arial"/>
                <a:cs typeface="Arial"/>
              </a:rPr>
              <a:t>ject?</a:t>
            </a:r>
            <a:endParaRPr sz="2400">
              <a:latin typeface="Arial"/>
              <a:cs typeface="Arial"/>
            </a:endParaRPr>
          </a:p>
          <a:p>
            <a:pPr marL="6985" algn="ctr">
              <a:lnSpc>
                <a:spcPct val="100000"/>
              </a:lnSpc>
              <a:spcBef>
                <a:spcPts val="5"/>
              </a:spcBef>
            </a:pPr>
            <a:r>
              <a:rPr sz="2400" b="1" spc="-210" dirty="0">
                <a:solidFill>
                  <a:srgbClr val="C00000"/>
                </a:solidFill>
                <a:latin typeface="Arial"/>
                <a:cs typeface="Arial"/>
              </a:rPr>
              <a:t>Do</a:t>
            </a:r>
            <a:r>
              <a:rPr sz="2400" b="1" spc="-17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31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45" dirty="0">
                <a:solidFill>
                  <a:srgbClr val="C00000"/>
                </a:solidFill>
                <a:latin typeface="Arial"/>
                <a:cs typeface="Arial"/>
              </a:rPr>
              <a:t>co</a:t>
            </a:r>
            <a:r>
              <a:rPr sz="2400" b="1" spc="-114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or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pl</a:t>
            </a:r>
            <a:r>
              <a:rPr sz="2400" b="1" spc="-114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6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45" dirty="0">
                <a:solidFill>
                  <a:srgbClr val="C00000"/>
                </a:solidFill>
                <a:latin typeface="Arial"/>
                <a:cs typeface="Arial"/>
              </a:rPr>
              <a:t>ole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sz="24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28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27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ogn</a:t>
            </a:r>
            <a:r>
              <a:rPr sz="2400" b="1" spc="-8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tion?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145" dirty="0">
                <a:solidFill>
                  <a:srgbClr val="C00000"/>
                </a:solidFill>
                <a:latin typeface="Arial"/>
                <a:cs typeface="Arial"/>
              </a:rPr>
              <a:t>Might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this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be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srgbClr val="C00000"/>
                </a:solidFill>
                <a:latin typeface="Arial"/>
                <a:cs typeface="Arial"/>
              </a:rPr>
              <a:t>easier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C00000"/>
                </a:solidFill>
                <a:latin typeface="Arial"/>
                <a:cs typeface="Arial"/>
              </a:rPr>
              <a:t>recognize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srgbClr val="C00000"/>
                </a:solidFill>
                <a:latin typeface="Arial"/>
                <a:cs typeface="Arial"/>
              </a:rPr>
              <a:t>from</a:t>
            </a:r>
            <a:r>
              <a:rPr sz="24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C00000"/>
                </a:solidFill>
                <a:latin typeface="Arial"/>
                <a:cs typeface="Arial"/>
              </a:rPr>
              <a:t>different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C00000"/>
                </a:solidFill>
                <a:latin typeface="Arial"/>
                <a:cs typeface="Arial"/>
              </a:rPr>
              <a:t>view?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2819400"/>
            <a:ext cx="4953000" cy="35097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344170"/>
            <a:ext cx="38449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25" dirty="0"/>
              <a:t>The</a:t>
            </a:r>
            <a:r>
              <a:rPr sz="4400" spc="-45" dirty="0"/>
              <a:t> </a:t>
            </a:r>
            <a:r>
              <a:rPr sz="4400" spc="-270" dirty="0"/>
              <a:t>r</a:t>
            </a:r>
            <a:r>
              <a:rPr sz="4400" spc="-415" dirty="0"/>
              <a:t>o</a:t>
            </a:r>
            <a:r>
              <a:rPr sz="4400" spc="-210" dirty="0"/>
              <a:t>le</a:t>
            </a:r>
            <a:r>
              <a:rPr sz="4400" spc="-50" dirty="0"/>
              <a:t> </a:t>
            </a:r>
            <a:r>
              <a:rPr sz="4400" spc="-220" dirty="0"/>
              <a:t>of</a:t>
            </a:r>
            <a:r>
              <a:rPr sz="4400" spc="260" dirty="0"/>
              <a:t> </a:t>
            </a:r>
            <a:r>
              <a:rPr sz="4400" spc="-360" dirty="0"/>
              <a:t>color</a:t>
            </a:r>
            <a:endParaRPr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21837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5" dirty="0"/>
              <a:t>Me</a:t>
            </a:r>
            <a:r>
              <a:rPr sz="4400" spc="-260" dirty="0"/>
              <a:t>d</a:t>
            </a:r>
            <a:r>
              <a:rPr sz="4400" spc="-105" dirty="0"/>
              <a:t>ia</a:t>
            </a:r>
            <a:r>
              <a:rPr sz="4400" spc="-50" dirty="0"/>
              <a:t> </a:t>
            </a:r>
            <a:r>
              <a:rPr sz="4400" dirty="0"/>
              <a:t>…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23212"/>
            <a:ext cx="7712709" cy="388366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spc="-145" dirty="0">
                <a:latin typeface="Microsoft Sans Serif"/>
                <a:cs typeface="Microsoft Sans Serif"/>
              </a:rPr>
              <a:t>Early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60" dirty="0">
                <a:latin typeface="Microsoft Sans Serif"/>
                <a:cs typeface="Microsoft Sans Serif"/>
              </a:rPr>
              <a:t>days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computing,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data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85" dirty="0">
                <a:latin typeface="Microsoft Sans Serif"/>
                <a:cs typeface="Microsoft Sans Serif"/>
              </a:rPr>
              <a:t>was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numerical.</a:t>
            </a:r>
            <a:endParaRPr sz="32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spc="-200" dirty="0">
                <a:latin typeface="Microsoft Sans Serif"/>
                <a:cs typeface="Microsoft Sans Serif"/>
              </a:rPr>
              <a:t>Later,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textual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data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became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25" dirty="0">
                <a:latin typeface="Microsoft Sans Serif"/>
                <a:cs typeface="Microsoft Sans Serif"/>
              </a:rPr>
              <a:t>more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335" dirty="0">
                <a:latin typeface="Microsoft Sans Serif"/>
                <a:cs typeface="Microsoft Sans Serif"/>
              </a:rPr>
              <a:t>common.</a:t>
            </a:r>
            <a:endParaRPr sz="3200">
              <a:latin typeface="Microsoft Sans Serif"/>
              <a:cs typeface="Microsoft Sans Serif"/>
            </a:endParaRPr>
          </a:p>
          <a:p>
            <a:pPr marL="332740" marR="62865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spc="-810" dirty="0">
                <a:latin typeface="Microsoft Sans Serif"/>
                <a:cs typeface="Microsoft Sans Serif"/>
              </a:rPr>
              <a:t>T</a:t>
            </a:r>
            <a:r>
              <a:rPr sz="3200" spc="-70" dirty="0">
                <a:latin typeface="Microsoft Sans Serif"/>
                <a:cs typeface="Microsoft Sans Serif"/>
              </a:rPr>
              <a:t>od</a:t>
            </a:r>
            <a:r>
              <a:rPr sz="3200" spc="-140" dirty="0">
                <a:latin typeface="Microsoft Sans Serif"/>
                <a:cs typeface="Microsoft Sans Serif"/>
              </a:rPr>
              <a:t>a</a:t>
            </a:r>
            <a:r>
              <a:rPr sz="3200" spc="-225" dirty="0">
                <a:latin typeface="Microsoft Sans Serif"/>
                <a:cs typeface="Microsoft Sans Serif"/>
              </a:rPr>
              <a:t>y</a:t>
            </a:r>
            <a:r>
              <a:rPr sz="3200" spc="-190" dirty="0">
                <a:latin typeface="Microsoft Sans Serif"/>
                <a:cs typeface="Microsoft Sans Serif"/>
              </a:rPr>
              <a:t>,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70" dirty="0">
                <a:latin typeface="Microsoft Sans Serif"/>
                <a:cs typeface="Microsoft Sans Serif"/>
              </a:rPr>
              <a:t>ma</a:t>
            </a:r>
            <a:r>
              <a:rPr sz="3200" spc="-490" dirty="0">
                <a:latin typeface="Microsoft Sans Serif"/>
                <a:cs typeface="Microsoft Sans Serif"/>
              </a:rPr>
              <a:t>n</a:t>
            </a:r>
            <a:r>
              <a:rPr sz="3200" dirty="0">
                <a:latin typeface="Microsoft Sans Serif"/>
                <a:cs typeface="Microsoft Sans Serif"/>
              </a:rPr>
              <a:t>y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other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110" dirty="0">
                <a:latin typeface="Microsoft Sans Serif"/>
                <a:cs typeface="Microsoft Sans Serif"/>
              </a:rPr>
              <a:t>f</a:t>
            </a:r>
            <a:r>
              <a:rPr sz="3200" spc="-110" dirty="0">
                <a:latin typeface="Microsoft Sans Serif"/>
                <a:cs typeface="Microsoft Sans Serif"/>
              </a:rPr>
              <a:t>o</a:t>
            </a:r>
            <a:r>
              <a:rPr sz="3200" spc="-10" dirty="0">
                <a:latin typeface="Microsoft Sans Serif"/>
                <a:cs typeface="Microsoft Sans Serif"/>
              </a:rPr>
              <a:t>r</a:t>
            </a:r>
            <a:r>
              <a:rPr sz="3200" spc="-530" dirty="0">
                <a:latin typeface="Microsoft Sans Serif"/>
                <a:cs typeface="Microsoft Sans Serif"/>
              </a:rPr>
              <a:t>ms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d</a:t>
            </a:r>
            <a:r>
              <a:rPr sz="3200" spc="-25" dirty="0">
                <a:latin typeface="Microsoft Sans Serif"/>
                <a:cs typeface="Microsoft Sans Serif"/>
              </a:rPr>
              <a:t>at</a:t>
            </a:r>
            <a:r>
              <a:rPr sz="3200" spc="-15" dirty="0">
                <a:latin typeface="Microsoft Sans Serif"/>
                <a:cs typeface="Microsoft Sans Serif"/>
              </a:rPr>
              <a:t>a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70" dirty="0">
                <a:latin typeface="Microsoft Sans Serif"/>
                <a:cs typeface="Microsoft Sans Serif"/>
              </a:rPr>
              <a:t>e</a:t>
            </a:r>
            <a:r>
              <a:rPr sz="3200" spc="-20" dirty="0">
                <a:latin typeface="Microsoft Sans Serif"/>
                <a:cs typeface="Microsoft Sans Serif"/>
              </a:rPr>
              <a:t>x</a:t>
            </a:r>
            <a:r>
              <a:rPr sz="3200" spc="-5" dirty="0">
                <a:latin typeface="Microsoft Sans Serif"/>
                <a:cs typeface="Microsoft Sans Serif"/>
              </a:rPr>
              <a:t>i</a:t>
            </a:r>
            <a:r>
              <a:rPr sz="3200" spc="-280" dirty="0">
                <a:latin typeface="Microsoft Sans Serif"/>
                <a:cs typeface="Microsoft Sans Serif"/>
              </a:rPr>
              <a:t>st</a:t>
            </a:r>
            <a:r>
              <a:rPr sz="3200" spc="-195" dirty="0">
                <a:latin typeface="Microsoft Sans Serif"/>
                <a:cs typeface="Microsoft Sans Serif"/>
              </a:rPr>
              <a:t>: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265" dirty="0">
                <a:latin typeface="Microsoft Sans Serif"/>
                <a:cs typeface="Microsoft Sans Serif"/>
              </a:rPr>
              <a:t>v</a:t>
            </a:r>
            <a:r>
              <a:rPr sz="3200" spc="-145" dirty="0">
                <a:latin typeface="Microsoft Sans Serif"/>
                <a:cs typeface="Microsoft Sans Serif"/>
              </a:rPr>
              <a:t>o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370" dirty="0">
                <a:latin typeface="Microsoft Sans Serif"/>
                <a:cs typeface="Microsoft Sans Serif"/>
              </a:rPr>
              <a:t>c</a:t>
            </a:r>
            <a:r>
              <a:rPr sz="3200" spc="-305" dirty="0">
                <a:latin typeface="Microsoft Sans Serif"/>
                <a:cs typeface="Microsoft Sans Serif"/>
              </a:rPr>
              <a:t>e</a:t>
            </a:r>
            <a:r>
              <a:rPr sz="3200" spc="-185" dirty="0">
                <a:latin typeface="Microsoft Sans Serif"/>
                <a:cs typeface="Microsoft Sans Serif"/>
              </a:rPr>
              <a:t>,  </a:t>
            </a:r>
            <a:r>
              <a:rPr sz="3200" spc="-330" dirty="0">
                <a:latin typeface="Microsoft Sans Serif"/>
                <a:cs typeface="Microsoft Sans Serif"/>
              </a:rPr>
              <a:t>music,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45" dirty="0">
                <a:latin typeface="Microsoft Sans Serif"/>
                <a:cs typeface="Microsoft Sans Serif"/>
              </a:rPr>
              <a:t>speech,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35" dirty="0">
                <a:latin typeface="Microsoft Sans Serif"/>
                <a:cs typeface="Microsoft Sans Serif"/>
              </a:rPr>
              <a:t>images,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computer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graphics,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etc</a:t>
            </a:r>
            <a:endParaRPr sz="32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spc="-395" dirty="0">
                <a:latin typeface="Microsoft Sans Serif"/>
                <a:cs typeface="Microsoft Sans Serif"/>
              </a:rPr>
              <a:t>Ea</a:t>
            </a:r>
            <a:r>
              <a:rPr sz="3200" spc="-200" dirty="0">
                <a:latin typeface="Microsoft Sans Serif"/>
                <a:cs typeface="Microsoft Sans Serif"/>
              </a:rPr>
              <a:t>c</a:t>
            </a:r>
            <a:r>
              <a:rPr sz="3200" spc="-380" dirty="0">
                <a:latin typeface="Microsoft Sans Serif"/>
                <a:cs typeface="Microsoft Sans Serif"/>
              </a:rPr>
              <a:t>h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2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t</a:t>
            </a:r>
            <a:r>
              <a:rPr sz="3200" spc="-320" dirty="0">
                <a:latin typeface="Microsoft Sans Serif"/>
                <a:cs typeface="Microsoft Sans Serif"/>
              </a:rPr>
              <a:t>hese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types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30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d</a:t>
            </a:r>
            <a:r>
              <a:rPr sz="3200" spc="-25" dirty="0">
                <a:latin typeface="Microsoft Sans Serif"/>
                <a:cs typeface="Microsoft Sans Serif"/>
              </a:rPr>
              <a:t>at</a:t>
            </a:r>
            <a:r>
              <a:rPr sz="3200" spc="-15" dirty="0">
                <a:latin typeface="Microsoft Sans Serif"/>
                <a:cs typeface="Microsoft Sans Serif"/>
              </a:rPr>
              <a:t>a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65" dirty="0">
                <a:latin typeface="Microsoft Sans Serif"/>
                <a:cs typeface="Microsoft Sans Serif"/>
              </a:rPr>
              <a:t>are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signal</a:t>
            </a:r>
            <a:r>
              <a:rPr sz="3200" spc="-285" dirty="0">
                <a:latin typeface="Microsoft Sans Serif"/>
                <a:cs typeface="Microsoft Sans Serif"/>
              </a:rPr>
              <a:t>s</a:t>
            </a:r>
            <a:r>
              <a:rPr sz="3200" spc="-190" dirty="0"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  <a:p>
            <a:pPr marL="332740" marR="584835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Lo</a:t>
            </a:r>
            <a:r>
              <a:rPr sz="3200" spc="-295" dirty="0">
                <a:latin typeface="Microsoft Sans Serif"/>
                <a:cs typeface="Microsoft Sans Serif"/>
              </a:rPr>
              <a:t>o</a:t>
            </a:r>
            <a:r>
              <a:rPr sz="3200" spc="-305" dirty="0">
                <a:latin typeface="Microsoft Sans Serif"/>
                <a:cs typeface="Microsoft Sans Serif"/>
              </a:rPr>
              <a:t>se</a:t>
            </a:r>
            <a:r>
              <a:rPr sz="3200" spc="-130" dirty="0">
                <a:latin typeface="Microsoft Sans Serif"/>
                <a:cs typeface="Microsoft Sans Serif"/>
              </a:rPr>
              <a:t>l</a:t>
            </a:r>
            <a:r>
              <a:rPr sz="3200" dirty="0">
                <a:latin typeface="Microsoft Sans Serif"/>
                <a:cs typeface="Microsoft Sans Serif"/>
              </a:rPr>
              <a:t>y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defin</a:t>
            </a:r>
            <a:r>
              <a:rPr sz="3200" spc="-114" dirty="0">
                <a:latin typeface="Microsoft Sans Serif"/>
                <a:cs typeface="Microsoft Sans Serif"/>
              </a:rPr>
              <a:t>e</a:t>
            </a:r>
            <a:r>
              <a:rPr sz="3200" spc="-100" dirty="0">
                <a:latin typeface="Microsoft Sans Serif"/>
                <a:cs typeface="Microsoft Sans Serif"/>
              </a:rPr>
              <a:t>d,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a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signa</a:t>
            </a:r>
            <a:r>
              <a:rPr sz="3200" spc="-90" dirty="0">
                <a:latin typeface="Microsoft Sans Serif"/>
                <a:cs typeface="Microsoft Sans Serif"/>
              </a:rPr>
              <a:t>l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i</a:t>
            </a:r>
            <a:r>
              <a:rPr sz="3200" spc="-385" dirty="0">
                <a:latin typeface="Microsoft Sans Serif"/>
                <a:cs typeface="Microsoft Sans Serif"/>
              </a:rPr>
              <a:t>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a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60" dirty="0">
                <a:latin typeface="Microsoft Sans Serif"/>
                <a:cs typeface="Microsoft Sans Serif"/>
              </a:rPr>
              <a:t>functi</a:t>
            </a:r>
            <a:r>
              <a:rPr sz="3200" spc="-215" dirty="0">
                <a:latin typeface="Microsoft Sans Serif"/>
                <a:cs typeface="Microsoft Sans Serif"/>
              </a:rPr>
              <a:t>o</a:t>
            </a:r>
            <a:r>
              <a:rPr sz="3200" spc="-380" dirty="0">
                <a:latin typeface="Microsoft Sans Serif"/>
                <a:cs typeface="Microsoft Sans Serif"/>
              </a:rPr>
              <a:t>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that  </a:t>
            </a:r>
            <a:r>
              <a:rPr sz="3200" spc="-285" dirty="0">
                <a:latin typeface="Microsoft Sans Serif"/>
                <a:cs typeface="Microsoft Sans Serif"/>
              </a:rPr>
              <a:t>con</a:t>
            </a:r>
            <a:r>
              <a:rPr sz="3200" spc="-320" dirty="0">
                <a:latin typeface="Microsoft Sans Serif"/>
                <a:cs typeface="Microsoft Sans Serif"/>
              </a:rPr>
              <a:t>v</a:t>
            </a:r>
            <a:r>
              <a:rPr sz="3200" spc="-305" dirty="0">
                <a:latin typeface="Microsoft Sans Serif"/>
                <a:cs typeface="Microsoft Sans Serif"/>
              </a:rPr>
              <a:t>e</a:t>
            </a:r>
            <a:r>
              <a:rPr sz="3200" spc="-270" dirty="0">
                <a:latin typeface="Microsoft Sans Serif"/>
                <a:cs typeface="Microsoft Sans Serif"/>
              </a:rPr>
              <a:t>ys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90" dirty="0">
                <a:latin typeface="Microsoft Sans Serif"/>
                <a:cs typeface="Microsoft Sans Serif"/>
              </a:rPr>
              <a:t>in</a:t>
            </a:r>
            <a:r>
              <a:rPr sz="3200" spc="-114" dirty="0">
                <a:latin typeface="Microsoft Sans Serif"/>
                <a:cs typeface="Microsoft Sans Serif"/>
              </a:rPr>
              <a:t>fo</a:t>
            </a:r>
            <a:r>
              <a:rPr sz="3200" spc="-10" dirty="0">
                <a:latin typeface="Microsoft Sans Serif"/>
                <a:cs typeface="Microsoft Sans Serif"/>
              </a:rPr>
              <a:t>r</a:t>
            </a:r>
            <a:r>
              <a:rPr sz="3200" spc="-235" dirty="0">
                <a:latin typeface="Microsoft Sans Serif"/>
                <a:cs typeface="Microsoft Sans Serif"/>
              </a:rPr>
              <a:t>ma</a:t>
            </a:r>
            <a:r>
              <a:rPr sz="3200" spc="-105" dirty="0">
                <a:latin typeface="Microsoft Sans Serif"/>
                <a:cs typeface="Microsoft Sans Serif"/>
              </a:rPr>
              <a:t>t</a:t>
            </a:r>
            <a:r>
              <a:rPr sz="3200" spc="-200" dirty="0">
                <a:latin typeface="Microsoft Sans Serif"/>
                <a:cs typeface="Microsoft Sans Serif"/>
              </a:rPr>
              <a:t>ion.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420370"/>
            <a:ext cx="42970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25" dirty="0"/>
              <a:t>The</a:t>
            </a:r>
            <a:r>
              <a:rPr sz="4400" spc="-45" dirty="0"/>
              <a:t> </a:t>
            </a:r>
            <a:r>
              <a:rPr sz="4400" spc="-275" dirty="0"/>
              <a:t>role</a:t>
            </a:r>
            <a:r>
              <a:rPr sz="4400" spc="-55" dirty="0"/>
              <a:t> </a:t>
            </a:r>
            <a:r>
              <a:rPr sz="4400" spc="-220" dirty="0"/>
              <a:t>of</a:t>
            </a:r>
            <a:r>
              <a:rPr sz="4400" spc="254" dirty="0"/>
              <a:t> </a:t>
            </a:r>
            <a:r>
              <a:rPr sz="4400" spc="-250" dirty="0"/>
              <a:t>t</a:t>
            </a:r>
            <a:r>
              <a:rPr sz="4400" spc="-509" dirty="0"/>
              <a:t>e</a:t>
            </a:r>
            <a:r>
              <a:rPr sz="4400" spc="-300" dirty="0"/>
              <a:t>xtu</a:t>
            </a:r>
            <a:r>
              <a:rPr sz="4400" spc="-150" dirty="0"/>
              <a:t>r</a:t>
            </a:r>
            <a:r>
              <a:rPr sz="4400" spc="-340" dirty="0"/>
              <a:t>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4540" y="1616405"/>
            <a:ext cx="636968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60416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400" b="1" spc="-215" dirty="0">
                <a:solidFill>
                  <a:srgbClr val="C00000"/>
                </a:solidFill>
                <a:latin typeface="Arial"/>
                <a:cs typeface="Arial"/>
              </a:rPr>
              <a:t>Cha</a:t>
            </a:r>
            <a:r>
              <a:rPr sz="2400" b="1" spc="-11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204" dirty="0">
                <a:solidFill>
                  <a:srgbClr val="C00000"/>
                </a:solidFill>
                <a:latin typeface="Arial"/>
                <a:cs typeface="Arial"/>
              </a:rPr>
              <a:t>acte</a:t>
            </a:r>
            <a:r>
              <a:rPr sz="2400" b="1" spc="-155" dirty="0">
                <a:solidFill>
                  <a:srgbClr val="C00000"/>
                </a:solidFill>
                <a:latin typeface="Arial"/>
                <a:cs typeface="Arial"/>
              </a:rPr>
              <a:t>rist</a:t>
            </a:r>
            <a:r>
              <a:rPr sz="2400" b="1" spc="-12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-36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400" b="1" spc="-22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b="1" spc="-2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ge</a:t>
            </a:r>
            <a:r>
              <a:rPr sz="24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400" b="1" spc="-27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130" dirty="0">
                <a:solidFill>
                  <a:srgbClr val="C00000"/>
                </a:solidFill>
                <a:latin typeface="Arial"/>
                <a:cs typeface="Arial"/>
              </a:rPr>
              <a:t>xt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10" dirty="0">
                <a:solidFill>
                  <a:srgbClr val="C00000"/>
                </a:solidFill>
                <a:latin typeface="Arial"/>
                <a:cs typeface="Arial"/>
              </a:rPr>
              <a:t>can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400" b="1" spc="-140" dirty="0">
                <a:solidFill>
                  <a:srgbClr val="C00000"/>
                </a:solidFill>
                <a:latin typeface="Arial"/>
                <a:cs typeface="Arial"/>
              </a:rPr>
              <a:t>elp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54" dirty="0">
                <a:solidFill>
                  <a:srgbClr val="C00000"/>
                </a:solidFill>
                <a:latin typeface="Arial"/>
                <a:cs typeface="Arial"/>
              </a:rPr>
              <a:t>us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00" dirty="0">
                <a:solidFill>
                  <a:srgbClr val="C00000"/>
                </a:solidFill>
                <a:latin typeface="Arial"/>
                <a:cs typeface="Arial"/>
              </a:rPr>
              <a:t>eadily</a:t>
            </a:r>
            <a:endParaRPr sz="2400">
              <a:latin typeface="Arial"/>
              <a:cs typeface="Arial"/>
            </a:endParaRPr>
          </a:p>
          <a:p>
            <a:pPr marL="332740">
              <a:lnSpc>
                <a:spcPct val="100000"/>
              </a:lnSpc>
              <a:spcBef>
                <a:spcPts val="5"/>
              </a:spcBef>
            </a:pPr>
            <a:r>
              <a:rPr sz="2400" b="1" spc="-13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b="1" spc="-180" dirty="0">
                <a:solidFill>
                  <a:srgbClr val="C00000"/>
                </a:solidFill>
                <a:latin typeface="Arial"/>
                <a:cs typeface="Arial"/>
              </a:rPr>
              <a:t>ecogni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z</a:t>
            </a:r>
            <a:r>
              <a:rPr sz="2400" b="1" spc="-19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210" dirty="0">
                <a:solidFill>
                  <a:srgbClr val="C00000"/>
                </a:solidFill>
                <a:latin typeface="Arial"/>
                <a:cs typeface="Arial"/>
              </a:rPr>
              <a:t>object</a:t>
            </a:r>
            <a:r>
              <a:rPr sz="2400" b="1" spc="-29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b="1" spc="-45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23188" y="2734055"/>
            <a:ext cx="6878320" cy="3868420"/>
            <a:chOff x="1123188" y="2734055"/>
            <a:chExt cx="6878320" cy="38684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2743199"/>
              <a:ext cx="6858000" cy="38481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3094" y="2743961"/>
              <a:ext cx="4354195" cy="3848100"/>
            </a:xfrm>
            <a:custGeom>
              <a:avLst/>
              <a:gdLst/>
              <a:ahLst/>
              <a:cxnLst/>
              <a:rect l="l" t="t" r="r" b="b"/>
              <a:pathLst>
                <a:path w="4354195" h="3848100">
                  <a:moveTo>
                    <a:pt x="4354067" y="0"/>
                  </a:moveTo>
                  <a:lnTo>
                    <a:pt x="0" y="0"/>
                  </a:lnTo>
                  <a:lnTo>
                    <a:pt x="0" y="3848100"/>
                  </a:lnTo>
                  <a:lnTo>
                    <a:pt x="4354067" y="3848100"/>
                  </a:lnTo>
                  <a:lnTo>
                    <a:pt x="4354067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3094" y="2743961"/>
              <a:ext cx="4354195" cy="3848100"/>
            </a:xfrm>
            <a:custGeom>
              <a:avLst/>
              <a:gdLst/>
              <a:ahLst/>
              <a:cxnLst/>
              <a:rect l="l" t="t" r="r" b="b"/>
              <a:pathLst>
                <a:path w="4354195" h="3848100">
                  <a:moveTo>
                    <a:pt x="0" y="3848100"/>
                  </a:moveTo>
                  <a:lnTo>
                    <a:pt x="4354067" y="3848100"/>
                  </a:lnTo>
                  <a:lnTo>
                    <a:pt x="4354067" y="0"/>
                  </a:lnTo>
                  <a:lnTo>
                    <a:pt x="0" y="0"/>
                  </a:lnTo>
                  <a:lnTo>
                    <a:pt x="0" y="3848100"/>
                  </a:lnTo>
                  <a:close/>
                </a:path>
              </a:pathLst>
            </a:custGeom>
            <a:ln w="19812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981199"/>
            <a:ext cx="4267200" cy="41498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420370"/>
            <a:ext cx="41014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25" dirty="0"/>
              <a:t>The</a:t>
            </a:r>
            <a:r>
              <a:rPr sz="4400" spc="-45" dirty="0"/>
              <a:t> </a:t>
            </a:r>
            <a:r>
              <a:rPr sz="4400" spc="-270" dirty="0"/>
              <a:t>r</a:t>
            </a:r>
            <a:r>
              <a:rPr sz="4400" spc="-415" dirty="0"/>
              <a:t>o</a:t>
            </a:r>
            <a:r>
              <a:rPr sz="4400" spc="-210" dirty="0"/>
              <a:t>le</a:t>
            </a:r>
            <a:r>
              <a:rPr sz="4400" spc="-50" dirty="0"/>
              <a:t> </a:t>
            </a:r>
            <a:r>
              <a:rPr sz="4400" spc="-220" dirty="0"/>
              <a:t>of</a:t>
            </a:r>
            <a:r>
              <a:rPr sz="4400" spc="260" dirty="0"/>
              <a:t> </a:t>
            </a:r>
            <a:r>
              <a:rPr sz="4400" spc="-345" dirty="0"/>
              <a:t>sha</a:t>
            </a:r>
            <a:r>
              <a:rPr sz="4400" spc="-360" dirty="0"/>
              <a:t>p</a:t>
            </a:r>
            <a:r>
              <a:rPr sz="4400" spc="-340" dirty="0"/>
              <a:t>e</a:t>
            </a:r>
            <a:endParaRPr sz="4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44170"/>
            <a:ext cx="48044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25" dirty="0"/>
              <a:t>The</a:t>
            </a:r>
            <a:r>
              <a:rPr sz="4400" spc="-45" dirty="0"/>
              <a:t> </a:t>
            </a:r>
            <a:r>
              <a:rPr sz="4400" spc="-270" dirty="0"/>
              <a:t>r</a:t>
            </a:r>
            <a:r>
              <a:rPr sz="4400" spc="-415" dirty="0"/>
              <a:t>o</a:t>
            </a:r>
            <a:r>
              <a:rPr sz="4400" spc="-210" dirty="0"/>
              <a:t>le</a:t>
            </a:r>
            <a:r>
              <a:rPr sz="4400" spc="-50" dirty="0"/>
              <a:t> </a:t>
            </a:r>
            <a:r>
              <a:rPr sz="4400" spc="-220" dirty="0"/>
              <a:t>of</a:t>
            </a:r>
            <a:r>
              <a:rPr sz="4400" spc="260" dirty="0"/>
              <a:t> </a:t>
            </a:r>
            <a:r>
              <a:rPr sz="4400" spc="-320" dirty="0"/>
              <a:t>grouping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780031"/>
            <a:ext cx="4267200" cy="431596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9678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spc="-254" dirty="0"/>
              <a:t>Applic</a:t>
            </a:r>
            <a:r>
              <a:rPr sz="4400" spc="-204" dirty="0"/>
              <a:t>a</a:t>
            </a:r>
            <a:r>
              <a:rPr sz="4400" spc="-335" dirty="0"/>
              <a:t>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24736"/>
            <a:ext cx="5452745" cy="427228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45" dirty="0">
                <a:latin typeface="Microsoft Sans Serif"/>
                <a:cs typeface="Microsoft Sans Serif"/>
              </a:rPr>
              <a:t>Industrial</a:t>
            </a:r>
            <a:r>
              <a:rPr sz="2900" spc="-25" dirty="0">
                <a:latin typeface="Microsoft Sans Serif"/>
                <a:cs typeface="Microsoft Sans Serif"/>
              </a:rPr>
              <a:t> </a:t>
            </a:r>
            <a:r>
              <a:rPr sz="2900" spc="-95" dirty="0">
                <a:latin typeface="Microsoft Sans Serif"/>
                <a:cs typeface="Microsoft Sans Serif"/>
              </a:rPr>
              <a:t>inspection/quality</a:t>
            </a:r>
            <a:r>
              <a:rPr sz="2900" spc="-20" dirty="0">
                <a:latin typeface="Microsoft Sans Serif"/>
                <a:cs typeface="Microsoft Sans Serif"/>
              </a:rPr>
              <a:t> </a:t>
            </a:r>
            <a:r>
              <a:rPr sz="2900" spc="-160" dirty="0">
                <a:latin typeface="Microsoft Sans Serif"/>
                <a:cs typeface="Microsoft Sans Serif"/>
              </a:rPr>
              <a:t>control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70" dirty="0">
                <a:latin typeface="Microsoft Sans Serif"/>
                <a:cs typeface="Microsoft Sans Serif"/>
              </a:rPr>
              <a:t>Surveillance</a:t>
            </a:r>
            <a:r>
              <a:rPr sz="2900" spc="-10" dirty="0">
                <a:latin typeface="Microsoft Sans Serif"/>
                <a:cs typeface="Microsoft Sans Serif"/>
              </a:rPr>
              <a:t> </a:t>
            </a:r>
            <a:r>
              <a:rPr sz="2900" spc="-125" dirty="0">
                <a:latin typeface="Microsoft Sans Serif"/>
                <a:cs typeface="Microsoft Sans Serif"/>
              </a:rPr>
              <a:t>and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70" dirty="0">
                <a:latin typeface="Microsoft Sans Serif"/>
                <a:cs typeface="Microsoft Sans Serif"/>
              </a:rPr>
              <a:t>security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530" dirty="0">
                <a:latin typeface="Microsoft Sans Serif"/>
                <a:cs typeface="Microsoft Sans Serif"/>
              </a:rPr>
              <a:t>F</a:t>
            </a:r>
            <a:r>
              <a:rPr sz="2900" spc="-170" dirty="0">
                <a:latin typeface="Microsoft Sans Serif"/>
                <a:cs typeface="Microsoft Sans Serif"/>
              </a:rPr>
              <a:t>ace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145" dirty="0">
                <a:latin typeface="Microsoft Sans Serif"/>
                <a:cs typeface="Microsoft Sans Serif"/>
              </a:rPr>
              <a:t>recognition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45" dirty="0">
                <a:latin typeface="Microsoft Sans Serif"/>
                <a:cs typeface="Microsoft Sans Serif"/>
              </a:rPr>
              <a:t>Ge</a:t>
            </a:r>
            <a:r>
              <a:rPr sz="2900" spc="-180" dirty="0">
                <a:latin typeface="Microsoft Sans Serif"/>
                <a:cs typeface="Microsoft Sans Serif"/>
              </a:rPr>
              <a:t>s</a:t>
            </a:r>
            <a:r>
              <a:rPr sz="2900" spc="-130" dirty="0">
                <a:latin typeface="Microsoft Sans Serif"/>
                <a:cs typeface="Microsoft Sans Serif"/>
              </a:rPr>
              <a:t>tu</a:t>
            </a:r>
            <a:r>
              <a:rPr sz="2900" spc="-100" dirty="0">
                <a:latin typeface="Microsoft Sans Serif"/>
                <a:cs typeface="Microsoft Sans Serif"/>
              </a:rPr>
              <a:t>r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spc="-140" dirty="0">
                <a:latin typeface="Microsoft Sans Serif"/>
                <a:cs typeface="Microsoft Sans Serif"/>
              </a:rPr>
              <a:t>recogni</a:t>
            </a:r>
            <a:r>
              <a:rPr sz="2900" spc="-80" dirty="0">
                <a:latin typeface="Microsoft Sans Serif"/>
                <a:cs typeface="Microsoft Sans Serif"/>
              </a:rPr>
              <a:t>t</a:t>
            </a:r>
            <a:r>
              <a:rPr sz="2900" spc="-185" dirty="0">
                <a:latin typeface="Microsoft Sans Serif"/>
                <a:cs typeface="Microsoft Sans Serif"/>
              </a:rPr>
              <a:t>ion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75" dirty="0">
                <a:latin typeface="Microsoft Sans Serif"/>
                <a:cs typeface="Microsoft Sans Serif"/>
              </a:rPr>
              <a:t>Sp</a:t>
            </a:r>
            <a:r>
              <a:rPr sz="2900" spc="-155" dirty="0">
                <a:latin typeface="Microsoft Sans Serif"/>
                <a:cs typeface="Microsoft Sans Serif"/>
              </a:rPr>
              <a:t>a</a:t>
            </a:r>
            <a:r>
              <a:rPr sz="2900" spc="-250" dirty="0">
                <a:latin typeface="Microsoft Sans Serif"/>
                <a:cs typeface="Microsoft Sans Serif"/>
              </a:rPr>
              <a:t>ce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75" dirty="0">
                <a:latin typeface="Microsoft Sans Serif"/>
                <a:cs typeface="Microsoft Sans Serif"/>
              </a:rPr>
              <a:t>plica</a:t>
            </a:r>
            <a:r>
              <a:rPr sz="2900" spc="-45" dirty="0">
                <a:latin typeface="Microsoft Sans Serif"/>
                <a:cs typeface="Microsoft Sans Serif"/>
              </a:rPr>
              <a:t>t</a:t>
            </a:r>
            <a:r>
              <a:rPr sz="2900" spc="-260" dirty="0">
                <a:latin typeface="Microsoft Sans Serif"/>
                <a:cs typeface="Microsoft Sans Serif"/>
              </a:rPr>
              <a:t>ions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71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5" dirty="0">
                <a:latin typeface="Microsoft Sans Serif"/>
                <a:cs typeface="Microsoft Sans Serif"/>
              </a:rPr>
              <a:t>Medical</a:t>
            </a:r>
            <a:r>
              <a:rPr sz="2900" spc="-10" dirty="0">
                <a:latin typeface="Microsoft Sans Serif"/>
                <a:cs typeface="Microsoft Sans Serif"/>
              </a:rPr>
              <a:t> </a:t>
            </a:r>
            <a:r>
              <a:rPr sz="2900" spc="-155" dirty="0">
                <a:latin typeface="Microsoft Sans Serif"/>
                <a:cs typeface="Microsoft Sans Serif"/>
              </a:rPr>
              <a:t>image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75" dirty="0">
                <a:latin typeface="Microsoft Sans Serif"/>
                <a:cs typeface="Microsoft Sans Serif"/>
              </a:rPr>
              <a:t>analysis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70" dirty="0">
                <a:latin typeface="Microsoft Sans Serif"/>
                <a:cs typeface="Microsoft Sans Serif"/>
              </a:rPr>
              <a:t>Autonomous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50" dirty="0">
                <a:latin typeface="Microsoft Sans Serif"/>
                <a:cs typeface="Microsoft Sans Serif"/>
              </a:rPr>
              <a:t>v</a:t>
            </a:r>
            <a:r>
              <a:rPr sz="2900" spc="-220" dirty="0">
                <a:latin typeface="Microsoft Sans Serif"/>
                <a:cs typeface="Microsoft Sans Serif"/>
              </a:rPr>
              <a:t>ehicles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75" dirty="0">
                <a:latin typeface="Microsoft Sans Serif"/>
                <a:cs typeface="Microsoft Sans Serif"/>
              </a:rPr>
              <a:t>Vi</a:t>
            </a:r>
            <a:r>
              <a:rPr sz="2900" dirty="0">
                <a:latin typeface="Microsoft Sans Serif"/>
                <a:cs typeface="Microsoft Sans Serif"/>
              </a:rPr>
              <a:t>r</a:t>
            </a:r>
            <a:r>
              <a:rPr sz="2900" spc="-100" dirty="0">
                <a:latin typeface="Microsoft Sans Serif"/>
                <a:cs typeface="Microsoft Sans Serif"/>
              </a:rPr>
              <a:t>tual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45" dirty="0">
                <a:latin typeface="Microsoft Sans Serif"/>
                <a:cs typeface="Microsoft Sans Serif"/>
              </a:rPr>
              <a:t>reali</a:t>
            </a:r>
            <a:r>
              <a:rPr sz="2900" spc="-25" dirty="0">
                <a:latin typeface="Microsoft Sans Serif"/>
                <a:cs typeface="Microsoft Sans Serif"/>
              </a:rPr>
              <a:t>t</a:t>
            </a:r>
            <a:r>
              <a:rPr sz="2900" dirty="0">
                <a:latin typeface="Microsoft Sans Serif"/>
                <a:cs typeface="Microsoft Sans Serif"/>
              </a:rPr>
              <a:t>y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20" dirty="0">
                <a:latin typeface="Microsoft Sans Serif"/>
                <a:cs typeface="Microsoft Sans Serif"/>
              </a:rPr>
              <a:t>and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434" dirty="0">
                <a:latin typeface="Microsoft Sans Serif"/>
                <a:cs typeface="Microsoft Sans Serif"/>
              </a:rPr>
              <a:t>m</a:t>
            </a:r>
            <a:r>
              <a:rPr sz="2900" spc="-355" dirty="0">
                <a:latin typeface="Microsoft Sans Serif"/>
                <a:cs typeface="Microsoft Sans Serif"/>
              </a:rPr>
              <a:t>u</a:t>
            </a:r>
            <a:r>
              <a:rPr sz="2900" spc="-210" dirty="0">
                <a:latin typeface="Microsoft Sans Serif"/>
                <a:cs typeface="Microsoft Sans Serif"/>
              </a:rPr>
              <a:t>c</a:t>
            </a:r>
            <a:r>
              <a:rPr sz="2900" spc="-340" dirty="0">
                <a:latin typeface="Microsoft Sans Serif"/>
                <a:cs typeface="Microsoft Sans Serif"/>
              </a:rPr>
              <a:t>h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00" dirty="0">
                <a:latin typeface="Microsoft Sans Serif"/>
                <a:cs typeface="Microsoft Sans Serif"/>
              </a:rPr>
              <a:t>more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190" dirty="0">
                <a:latin typeface="Microsoft Sans Serif"/>
                <a:cs typeface="Microsoft Sans Serif"/>
              </a:rPr>
              <a:t>…...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2580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65" dirty="0"/>
              <a:t>Ex</a:t>
            </a:r>
            <a:r>
              <a:rPr sz="4400" spc="-330" dirty="0"/>
              <a:t>a</a:t>
            </a:r>
            <a:r>
              <a:rPr sz="4400" spc="-355" dirty="0"/>
              <a:t>mple</a:t>
            </a:r>
            <a:r>
              <a:rPr sz="4400" spc="-330" dirty="0"/>
              <a:t>s</a:t>
            </a:r>
            <a:r>
              <a:rPr sz="4400" spc="-325" dirty="0"/>
              <a:t>:</a:t>
            </a:r>
            <a:r>
              <a:rPr sz="4400" spc="-80" dirty="0"/>
              <a:t> </a:t>
            </a:r>
            <a:r>
              <a:rPr sz="4400" spc="-265" dirty="0"/>
              <a:t>Industrial</a:t>
            </a:r>
            <a:r>
              <a:rPr sz="4400" spc="-80" dirty="0"/>
              <a:t> </a:t>
            </a:r>
            <a:r>
              <a:rPr sz="4400" spc="-335" dirty="0"/>
              <a:t>Insp</a:t>
            </a:r>
            <a:r>
              <a:rPr sz="4400" spc="-355" dirty="0"/>
              <a:t>ection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34108"/>
            <a:ext cx="4105275" cy="4683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26390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54687"/>
              <a:buFont typeface="Wingdings"/>
              <a:buChar char=""/>
              <a:tabLst>
                <a:tab pos="311785" algn="l"/>
              </a:tabLst>
            </a:pPr>
            <a:r>
              <a:rPr sz="3200" spc="-335" dirty="0">
                <a:latin typeface="Microsoft Sans Serif"/>
                <a:cs typeface="Microsoft Sans Serif"/>
              </a:rPr>
              <a:t>Human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ope</a:t>
            </a:r>
            <a:r>
              <a:rPr sz="3200" spc="-100" dirty="0">
                <a:latin typeface="Microsoft Sans Serif"/>
                <a:cs typeface="Microsoft Sans Serif"/>
              </a:rPr>
              <a:t>r</a:t>
            </a:r>
            <a:r>
              <a:rPr sz="3200" spc="-150" dirty="0">
                <a:latin typeface="Microsoft Sans Serif"/>
                <a:cs typeface="Microsoft Sans Serif"/>
              </a:rPr>
              <a:t>ators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5" dirty="0">
                <a:latin typeface="Microsoft Sans Serif"/>
                <a:cs typeface="Microsoft Sans Serif"/>
              </a:rPr>
              <a:t>are  </a:t>
            </a:r>
            <a:r>
              <a:rPr sz="3200" spc="-270" dirty="0">
                <a:latin typeface="Microsoft Sans Serif"/>
                <a:cs typeface="Microsoft Sans Serif"/>
              </a:rPr>
              <a:t>e</a:t>
            </a:r>
            <a:r>
              <a:rPr sz="3200" spc="-190" dirty="0">
                <a:latin typeface="Microsoft Sans Serif"/>
                <a:cs typeface="Microsoft Sans Serif"/>
              </a:rPr>
              <a:t>xpensi</a:t>
            </a:r>
            <a:r>
              <a:rPr sz="3200" spc="-250" dirty="0">
                <a:latin typeface="Microsoft Sans Serif"/>
                <a:cs typeface="Microsoft Sans Serif"/>
              </a:rPr>
              <a:t>v</a:t>
            </a:r>
            <a:r>
              <a:rPr sz="3200" spc="-320" dirty="0">
                <a:latin typeface="Microsoft Sans Serif"/>
                <a:cs typeface="Microsoft Sans Serif"/>
              </a:rPr>
              <a:t>e</a:t>
            </a:r>
            <a:r>
              <a:rPr sz="3200" spc="-190" dirty="0">
                <a:latin typeface="Microsoft Sans Serif"/>
                <a:cs typeface="Microsoft Sans Serif"/>
              </a:rPr>
              <a:t>,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sl</a:t>
            </a:r>
            <a:r>
              <a:rPr sz="3200" spc="-405" dirty="0">
                <a:latin typeface="Microsoft Sans Serif"/>
                <a:cs typeface="Microsoft Sans Serif"/>
              </a:rPr>
              <a:t>o</a:t>
            </a:r>
            <a:r>
              <a:rPr sz="3200" spc="-175" dirty="0">
                <a:latin typeface="Microsoft Sans Serif"/>
                <a:cs typeface="Microsoft Sans Serif"/>
              </a:rPr>
              <a:t>w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10" dirty="0">
                <a:latin typeface="Microsoft Sans Serif"/>
                <a:cs typeface="Microsoft Sans Serif"/>
              </a:rPr>
              <a:t>and  </a:t>
            </a:r>
            <a:r>
              <a:rPr sz="3200" spc="-125" dirty="0">
                <a:latin typeface="Microsoft Sans Serif"/>
                <a:cs typeface="Microsoft Sans Serif"/>
              </a:rPr>
              <a:t>unreliable</a:t>
            </a:r>
            <a:endParaRPr sz="3200">
              <a:latin typeface="Microsoft Sans Serif"/>
              <a:cs typeface="Microsoft Sans Serif"/>
            </a:endParaRPr>
          </a:p>
          <a:p>
            <a:pPr marL="12700" marR="130810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43535" algn="l"/>
              </a:tabLst>
            </a:pPr>
            <a:r>
              <a:rPr sz="3200" spc="-150" dirty="0">
                <a:latin typeface="Microsoft Sans Serif"/>
                <a:cs typeface="Microsoft Sans Serif"/>
              </a:rPr>
              <a:t>Ma</a:t>
            </a:r>
            <a:r>
              <a:rPr sz="3200" spc="-165" dirty="0">
                <a:latin typeface="Microsoft Sans Serif"/>
                <a:cs typeface="Microsoft Sans Serif"/>
              </a:rPr>
              <a:t>k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325" dirty="0">
                <a:latin typeface="Microsoft Sans Serif"/>
                <a:cs typeface="Microsoft Sans Serif"/>
              </a:rPr>
              <a:t>m</a:t>
            </a:r>
            <a:r>
              <a:rPr sz="3200" spc="-229" dirty="0">
                <a:latin typeface="Microsoft Sans Serif"/>
                <a:cs typeface="Microsoft Sans Serif"/>
              </a:rPr>
              <a:t>a</a:t>
            </a:r>
            <a:r>
              <a:rPr sz="3200" spc="-235" dirty="0">
                <a:latin typeface="Microsoft Sans Serif"/>
                <a:cs typeface="Microsoft Sans Serif"/>
              </a:rPr>
              <a:t>c</a:t>
            </a:r>
            <a:r>
              <a:rPr sz="3200" spc="-290" dirty="0">
                <a:latin typeface="Microsoft Sans Serif"/>
                <a:cs typeface="Microsoft Sans Serif"/>
              </a:rPr>
              <a:t>h</a:t>
            </a:r>
            <a:r>
              <a:rPr sz="3200" spc="-114" dirty="0">
                <a:latin typeface="Microsoft Sans Serif"/>
                <a:cs typeface="Microsoft Sans Serif"/>
              </a:rPr>
              <a:t>i</a:t>
            </a:r>
            <a:r>
              <a:rPr sz="3200" spc="-280" dirty="0">
                <a:latin typeface="Microsoft Sans Serif"/>
                <a:cs typeface="Microsoft Sans Serif"/>
              </a:rPr>
              <a:t>n</a:t>
            </a:r>
            <a:r>
              <a:rPr sz="3200" spc="-275" dirty="0">
                <a:latin typeface="Microsoft Sans Serif"/>
                <a:cs typeface="Microsoft Sans Serif"/>
              </a:rPr>
              <a:t>e</a:t>
            </a:r>
            <a:r>
              <a:rPr sz="3200" spc="-535" dirty="0">
                <a:latin typeface="Microsoft Sans Serif"/>
                <a:cs typeface="Microsoft Sans Serif"/>
              </a:rPr>
              <a:t>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do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60" dirty="0">
                <a:latin typeface="Microsoft Sans Serif"/>
                <a:cs typeface="Microsoft Sans Serif"/>
              </a:rPr>
              <a:t>the  </a:t>
            </a:r>
            <a:r>
              <a:rPr sz="3200" spc="-75" dirty="0">
                <a:latin typeface="Microsoft Sans Serif"/>
                <a:cs typeface="Microsoft Sans Serif"/>
              </a:rPr>
              <a:t>job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instead</a:t>
            </a:r>
            <a:endParaRPr sz="32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43535" algn="l"/>
              </a:tabLst>
            </a:pPr>
            <a:r>
              <a:rPr sz="3200" spc="-195" dirty="0">
                <a:latin typeface="Microsoft Sans Serif"/>
                <a:cs typeface="Microsoft Sans Serif"/>
              </a:rPr>
              <a:t>I</a:t>
            </a:r>
            <a:r>
              <a:rPr sz="3200" spc="-370" dirty="0">
                <a:latin typeface="Microsoft Sans Serif"/>
                <a:cs typeface="Microsoft Sans Serif"/>
              </a:rPr>
              <a:t>n</a:t>
            </a:r>
            <a:r>
              <a:rPr sz="3200" spc="-125" dirty="0">
                <a:latin typeface="Microsoft Sans Serif"/>
                <a:cs typeface="Microsoft Sans Serif"/>
              </a:rPr>
              <a:t>dustrial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55" dirty="0">
                <a:latin typeface="Microsoft Sans Serif"/>
                <a:cs typeface="Microsoft Sans Serif"/>
              </a:rPr>
              <a:t>v</a:t>
            </a:r>
            <a:r>
              <a:rPr sz="3200" spc="-65" dirty="0">
                <a:latin typeface="Microsoft Sans Serif"/>
                <a:cs typeface="Microsoft Sans Serif"/>
              </a:rPr>
              <a:t>i</a:t>
            </a:r>
            <a:r>
              <a:rPr sz="3200" spc="-385" dirty="0">
                <a:latin typeface="Microsoft Sans Serif"/>
                <a:cs typeface="Microsoft Sans Serif"/>
              </a:rPr>
              <a:t>s</a:t>
            </a:r>
            <a:r>
              <a:rPr sz="3200" spc="-175" dirty="0">
                <a:latin typeface="Microsoft Sans Serif"/>
                <a:cs typeface="Microsoft Sans Serif"/>
              </a:rPr>
              <a:t>i</a:t>
            </a:r>
            <a:r>
              <a:rPr sz="3200" spc="-280" dirty="0">
                <a:latin typeface="Microsoft Sans Serif"/>
                <a:cs typeface="Microsoft Sans Serif"/>
              </a:rPr>
              <a:t>on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65" dirty="0">
                <a:latin typeface="Microsoft Sans Serif"/>
                <a:cs typeface="Microsoft Sans Serif"/>
              </a:rPr>
              <a:t>s</a:t>
            </a:r>
            <a:r>
              <a:rPr sz="3200" spc="-260" dirty="0">
                <a:latin typeface="Microsoft Sans Serif"/>
                <a:cs typeface="Microsoft Sans Serif"/>
              </a:rPr>
              <a:t>y</a:t>
            </a:r>
            <a:r>
              <a:rPr sz="3200" spc="-310" dirty="0">
                <a:latin typeface="Microsoft Sans Serif"/>
                <a:cs typeface="Microsoft Sans Serif"/>
              </a:rPr>
              <a:t>stems  </a:t>
            </a:r>
            <a:r>
              <a:rPr sz="3200" spc="-65" dirty="0">
                <a:latin typeface="Microsoft Sans Serif"/>
                <a:cs typeface="Microsoft Sans Serif"/>
              </a:rPr>
              <a:t>are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75" dirty="0">
                <a:latin typeface="Microsoft Sans Serif"/>
                <a:cs typeface="Microsoft Sans Serif"/>
              </a:rPr>
              <a:t>used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i</a:t>
            </a:r>
            <a:r>
              <a:rPr sz="3200" spc="-290" dirty="0">
                <a:latin typeface="Microsoft Sans Serif"/>
                <a:cs typeface="Microsoft Sans Serif"/>
              </a:rPr>
              <a:t>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5" dirty="0">
                <a:latin typeface="Microsoft Sans Serif"/>
                <a:cs typeface="Microsoft Sans Serif"/>
              </a:rPr>
              <a:t>all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kinds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  </a:t>
            </a:r>
            <a:r>
              <a:rPr sz="3200" spc="-215" dirty="0">
                <a:latin typeface="Microsoft Sans Serif"/>
                <a:cs typeface="Microsoft Sans Serif"/>
              </a:rPr>
              <a:t>industries</a:t>
            </a:r>
            <a:endParaRPr sz="3200">
              <a:latin typeface="Microsoft Sans Serif"/>
              <a:cs typeface="Microsoft Sans Serif"/>
            </a:endParaRPr>
          </a:p>
          <a:p>
            <a:pPr marL="342900" indent="-330835">
              <a:lnSpc>
                <a:spcPct val="100000"/>
              </a:lnSpc>
              <a:spcBef>
                <a:spcPts val="71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43535" algn="l"/>
              </a:tabLst>
            </a:pPr>
            <a:r>
              <a:rPr sz="3200" spc="-254" dirty="0">
                <a:latin typeface="Microsoft Sans Serif"/>
                <a:cs typeface="Microsoft Sans Serif"/>
              </a:rPr>
              <a:t>Can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w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</a:t>
            </a:r>
            <a:r>
              <a:rPr sz="3200" spc="45" dirty="0">
                <a:latin typeface="Microsoft Sans Serif"/>
                <a:cs typeface="Microsoft Sans Serif"/>
              </a:rPr>
              <a:t>r</a:t>
            </a:r>
            <a:r>
              <a:rPr sz="3200" spc="-315" dirty="0">
                <a:latin typeface="Microsoft Sans Serif"/>
                <a:cs typeface="Microsoft Sans Serif"/>
              </a:rPr>
              <a:t>ust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the</a:t>
            </a:r>
            <a:r>
              <a:rPr sz="3200" spc="-409" dirty="0">
                <a:latin typeface="Microsoft Sans Serif"/>
                <a:cs typeface="Microsoft Sans Serif"/>
              </a:rPr>
              <a:t>m</a:t>
            </a:r>
            <a:r>
              <a:rPr sz="3200" spc="-550" dirty="0">
                <a:latin typeface="Microsoft Sans Serif"/>
                <a:cs typeface="Microsoft Sans Serif"/>
              </a:rPr>
              <a:t>?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4628" y="1437132"/>
            <a:ext cx="3960876" cy="52120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10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40" dirty="0"/>
              <a:t>A</a:t>
            </a:r>
            <a:r>
              <a:rPr sz="4400" spc="-320" dirty="0"/>
              <a:t>utom</a:t>
            </a:r>
            <a:r>
              <a:rPr sz="4400" spc="-204" dirty="0"/>
              <a:t>a</a:t>
            </a:r>
            <a:r>
              <a:rPr sz="4400" spc="-340" dirty="0"/>
              <a:t>ted</a:t>
            </a:r>
            <a:r>
              <a:rPr sz="4400" spc="-70" dirty="0"/>
              <a:t> </a:t>
            </a:r>
            <a:r>
              <a:rPr sz="4400" spc="-335" dirty="0"/>
              <a:t>Insp</a:t>
            </a:r>
            <a:r>
              <a:rPr sz="4400" spc="-355" dirty="0"/>
              <a:t>ection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676400"/>
            <a:ext cx="7005828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079" y="1771184"/>
            <a:ext cx="8243205" cy="4664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810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40" dirty="0"/>
              <a:t>A</a:t>
            </a:r>
            <a:r>
              <a:rPr sz="4400" spc="-320" dirty="0"/>
              <a:t>utom</a:t>
            </a:r>
            <a:r>
              <a:rPr sz="4400" spc="-204" dirty="0"/>
              <a:t>a</a:t>
            </a:r>
            <a:r>
              <a:rPr sz="4400" spc="-340" dirty="0"/>
              <a:t>ted</a:t>
            </a:r>
            <a:r>
              <a:rPr sz="4400" spc="-70" dirty="0"/>
              <a:t> </a:t>
            </a:r>
            <a:r>
              <a:rPr sz="4400" spc="-335" dirty="0"/>
              <a:t>Insp</a:t>
            </a:r>
            <a:r>
              <a:rPr sz="4400" spc="-355" dirty="0"/>
              <a:t>ection</a:t>
            </a:r>
            <a:r>
              <a:rPr sz="4400" spc="-75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9969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65" dirty="0"/>
              <a:t>Ex</a:t>
            </a:r>
            <a:r>
              <a:rPr sz="4400" spc="-330" dirty="0"/>
              <a:t>a</a:t>
            </a:r>
            <a:r>
              <a:rPr sz="4400" spc="-355" dirty="0"/>
              <a:t>mple</a:t>
            </a:r>
            <a:r>
              <a:rPr sz="4400" spc="-330" dirty="0"/>
              <a:t>s</a:t>
            </a:r>
            <a:r>
              <a:rPr sz="4400" spc="-325" dirty="0"/>
              <a:t>:</a:t>
            </a:r>
            <a:r>
              <a:rPr sz="4400" spc="-80" dirty="0"/>
              <a:t> </a:t>
            </a:r>
            <a:r>
              <a:rPr sz="4400" spc="-685" dirty="0"/>
              <a:t>PCB</a:t>
            </a:r>
            <a:r>
              <a:rPr sz="4400" spc="-50" dirty="0"/>
              <a:t> </a:t>
            </a:r>
            <a:r>
              <a:rPr sz="4400" spc="-350" dirty="0"/>
              <a:t>Inspection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373006"/>
            <a:ext cx="7883525" cy="229425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78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11785" algn="l"/>
              </a:tabLst>
            </a:pPr>
            <a:r>
              <a:rPr sz="2900" spc="-204" dirty="0">
                <a:latin typeface="Microsoft Sans Serif"/>
                <a:cs typeface="Microsoft Sans Serif"/>
              </a:rPr>
              <a:t>Pr</a:t>
            </a:r>
            <a:r>
              <a:rPr sz="2900" spc="-90" dirty="0">
                <a:latin typeface="Microsoft Sans Serif"/>
                <a:cs typeface="Microsoft Sans Serif"/>
              </a:rPr>
              <a:t>i</a:t>
            </a:r>
            <a:r>
              <a:rPr sz="2900" spc="-160" dirty="0">
                <a:latin typeface="Microsoft Sans Serif"/>
                <a:cs typeface="Microsoft Sans Serif"/>
              </a:rPr>
              <a:t>nt</a:t>
            </a:r>
            <a:r>
              <a:rPr sz="2900" spc="-204" dirty="0">
                <a:latin typeface="Microsoft Sans Serif"/>
                <a:cs typeface="Microsoft Sans Serif"/>
              </a:rPr>
              <a:t>e</a:t>
            </a:r>
            <a:r>
              <a:rPr sz="2900" spc="-10" dirty="0">
                <a:latin typeface="Microsoft Sans Serif"/>
                <a:cs typeface="Microsoft Sans Serif"/>
              </a:rPr>
              <a:t>d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95" dirty="0">
                <a:latin typeface="Microsoft Sans Serif"/>
                <a:cs typeface="Microsoft Sans Serif"/>
              </a:rPr>
              <a:t>Circu</a:t>
            </a:r>
            <a:r>
              <a:rPr sz="2900" spc="-90" dirty="0">
                <a:latin typeface="Microsoft Sans Serif"/>
                <a:cs typeface="Microsoft Sans Serif"/>
              </a:rPr>
              <a:t>i</a:t>
            </a:r>
            <a:r>
              <a:rPr sz="2900" spc="-20" dirty="0">
                <a:latin typeface="Microsoft Sans Serif"/>
                <a:cs typeface="Microsoft Sans Serif"/>
              </a:rPr>
              <a:t>t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85" dirty="0">
                <a:latin typeface="Microsoft Sans Serif"/>
                <a:cs typeface="Microsoft Sans Serif"/>
              </a:rPr>
              <a:t>Boa</a:t>
            </a:r>
            <a:r>
              <a:rPr sz="2900" spc="-95" dirty="0">
                <a:latin typeface="Microsoft Sans Serif"/>
                <a:cs typeface="Microsoft Sans Serif"/>
              </a:rPr>
              <a:t>r</a:t>
            </a:r>
            <a:r>
              <a:rPr sz="2900" spc="-10" dirty="0">
                <a:latin typeface="Microsoft Sans Serif"/>
                <a:cs typeface="Microsoft Sans Serif"/>
              </a:rPr>
              <a:t>d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335" dirty="0">
                <a:latin typeface="Microsoft Sans Serif"/>
                <a:cs typeface="Microsoft Sans Serif"/>
              </a:rPr>
              <a:t>(PCB)</a:t>
            </a:r>
            <a:r>
              <a:rPr sz="2900" spc="40" dirty="0">
                <a:latin typeface="Microsoft Sans Serif"/>
                <a:cs typeface="Microsoft Sans Serif"/>
              </a:rPr>
              <a:t> </a:t>
            </a:r>
            <a:r>
              <a:rPr sz="2900" spc="-200" dirty="0">
                <a:latin typeface="Microsoft Sans Serif"/>
                <a:cs typeface="Microsoft Sans Serif"/>
              </a:rPr>
              <a:t>insp</a:t>
            </a:r>
            <a:r>
              <a:rPr sz="2900" spc="-235" dirty="0">
                <a:latin typeface="Microsoft Sans Serif"/>
                <a:cs typeface="Microsoft Sans Serif"/>
              </a:rPr>
              <a:t>e</a:t>
            </a:r>
            <a:r>
              <a:rPr sz="2900" spc="-114" dirty="0">
                <a:latin typeface="Microsoft Sans Serif"/>
                <a:cs typeface="Microsoft Sans Serif"/>
              </a:rPr>
              <a:t>cti</a:t>
            </a:r>
            <a:r>
              <a:rPr sz="2900" spc="-185" dirty="0">
                <a:latin typeface="Microsoft Sans Serif"/>
                <a:cs typeface="Microsoft Sans Serif"/>
              </a:rPr>
              <a:t>o</a:t>
            </a:r>
            <a:r>
              <a:rPr sz="2900" spc="-340" dirty="0">
                <a:latin typeface="Microsoft Sans Serif"/>
                <a:cs typeface="Microsoft Sans Serif"/>
              </a:rPr>
              <a:t>n</a:t>
            </a:r>
            <a:endParaRPr sz="2900">
              <a:latin typeface="Microsoft Sans Serif"/>
              <a:cs typeface="Microsoft Sans Serif"/>
            </a:endParaRPr>
          </a:p>
          <a:p>
            <a:pPr marL="652780" marR="302895" indent="-274320">
              <a:lnSpc>
                <a:spcPct val="100000"/>
              </a:lnSpc>
              <a:spcBef>
                <a:spcPts val="615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75" dirty="0">
                <a:latin typeface="Microsoft Sans Serif"/>
                <a:cs typeface="Microsoft Sans Serif"/>
              </a:rPr>
              <a:t>Ma</a:t>
            </a:r>
            <a:r>
              <a:rPr sz="2600" spc="-30" dirty="0">
                <a:latin typeface="Microsoft Sans Serif"/>
                <a:cs typeface="Microsoft Sans Serif"/>
              </a:rPr>
              <a:t>c</a:t>
            </a:r>
            <a:r>
              <a:rPr sz="2600" spc="-195" dirty="0">
                <a:latin typeface="Microsoft Sans Serif"/>
                <a:cs typeface="Microsoft Sans Serif"/>
              </a:rPr>
              <a:t>hine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85" dirty="0">
                <a:latin typeface="Microsoft Sans Serif"/>
                <a:cs typeface="Microsoft Sans Serif"/>
              </a:rPr>
              <a:t>insp</a:t>
            </a:r>
            <a:r>
              <a:rPr sz="2600" spc="-210" dirty="0">
                <a:latin typeface="Microsoft Sans Serif"/>
                <a:cs typeface="Microsoft Sans Serif"/>
              </a:rPr>
              <a:t>e</a:t>
            </a:r>
            <a:r>
              <a:rPr sz="2600" spc="-160" dirty="0">
                <a:latin typeface="Microsoft Sans Serif"/>
                <a:cs typeface="Microsoft Sans Serif"/>
              </a:rPr>
              <a:t>ction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50" dirty="0">
                <a:latin typeface="Microsoft Sans Serif"/>
                <a:cs typeface="Microsoft Sans Serif"/>
              </a:rPr>
              <a:t>i</a:t>
            </a:r>
            <a:r>
              <a:rPr sz="2600" spc="-315" dirty="0">
                <a:latin typeface="Microsoft Sans Serif"/>
                <a:cs typeface="Microsoft Sans Serif"/>
              </a:rPr>
              <a:t>s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225" dirty="0">
                <a:latin typeface="Microsoft Sans Serif"/>
                <a:cs typeface="Microsoft Sans Serif"/>
              </a:rPr>
              <a:t>used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to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80" dirty="0">
                <a:latin typeface="Microsoft Sans Serif"/>
                <a:cs typeface="Microsoft Sans Serif"/>
              </a:rPr>
              <a:t>d</a:t>
            </a:r>
            <a:r>
              <a:rPr sz="2600" spc="-75" dirty="0">
                <a:latin typeface="Microsoft Sans Serif"/>
                <a:cs typeface="Microsoft Sans Serif"/>
              </a:rPr>
              <a:t>e</a:t>
            </a:r>
            <a:r>
              <a:rPr sz="2600" spc="-55" dirty="0">
                <a:latin typeface="Microsoft Sans Serif"/>
                <a:cs typeface="Microsoft Sans Serif"/>
              </a:rPr>
              <a:t>t</a:t>
            </a:r>
            <a:r>
              <a:rPr sz="2600" spc="-105" dirty="0">
                <a:latin typeface="Microsoft Sans Serif"/>
                <a:cs typeface="Microsoft Sans Serif"/>
              </a:rPr>
              <a:t>e</a:t>
            </a:r>
            <a:r>
              <a:rPr sz="2600" spc="40" dirty="0">
                <a:latin typeface="Microsoft Sans Serif"/>
                <a:cs typeface="Microsoft Sans Serif"/>
              </a:rPr>
              <a:t>r</a:t>
            </a:r>
            <a:r>
              <a:rPr sz="2600" spc="-355" dirty="0">
                <a:latin typeface="Microsoft Sans Serif"/>
                <a:cs typeface="Microsoft Sans Serif"/>
              </a:rPr>
              <a:t>m</a:t>
            </a:r>
            <a:r>
              <a:rPr sz="2600" spc="-95" dirty="0">
                <a:latin typeface="Microsoft Sans Serif"/>
                <a:cs typeface="Microsoft Sans Serif"/>
              </a:rPr>
              <a:t>i</a:t>
            </a:r>
            <a:r>
              <a:rPr sz="2600" spc="-225" dirty="0">
                <a:latin typeface="Microsoft Sans Serif"/>
                <a:cs typeface="Microsoft Sans Serif"/>
              </a:rPr>
              <a:t>ne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90" dirty="0">
                <a:latin typeface="Microsoft Sans Serif"/>
                <a:cs typeface="Microsoft Sans Serif"/>
              </a:rPr>
              <a:t>that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a</a:t>
            </a:r>
            <a:r>
              <a:rPr sz="2600" spc="-5" dirty="0">
                <a:latin typeface="Microsoft Sans Serif"/>
                <a:cs typeface="Microsoft Sans Serif"/>
              </a:rPr>
              <a:t>l</a:t>
            </a:r>
            <a:r>
              <a:rPr sz="2600" spc="-25" dirty="0">
                <a:latin typeface="Microsoft Sans Serif"/>
                <a:cs typeface="Microsoft Sans Serif"/>
              </a:rPr>
              <a:t>l  </a:t>
            </a:r>
            <a:r>
              <a:rPr sz="2600" spc="-210" dirty="0">
                <a:latin typeface="Microsoft Sans Serif"/>
                <a:cs typeface="Microsoft Sans Serif"/>
              </a:rPr>
              <a:t>comp</a:t>
            </a:r>
            <a:r>
              <a:rPr sz="2600" spc="-185" dirty="0">
                <a:latin typeface="Microsoft Sans Serif"/>
                <a:cs typeface="Microsoft Sans Serif"/>
              </a:rPr>
              <a:t>o</a:t>
            </a:r>
            <a:r>
              <a:rPr sz="2600" spc="-245" dirty="0">
                <a:latin typeface="Microsoft Sans Serif"/>
                <a:cs typeface="Microsoft Sans Serif"/>
              </a:rPr>
              <a:t>nents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are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45" dirty="0">
                <a:latin typeface="Microsoft Sans Serif"/>
                <a:cs typeface="Microsoft Sans Serif"/>
              </a:rPr>
              <a:t>pres</a:t>
            </a:r>
            <a:r>
              <a:rPr sz="2600" spc="-160" dirty="0">
                <a:latin typeface="Microsoft Sans Serif"/>
                <a:cs typeface="Microsoft Sans Serif"/>
              </a:rPr>
              <a:t>e</a:t>
            </a:r>
            <a:r>
              <a:rPr sz="2600" spc="-165" dirty="0">
                <a:latin typeface="Microsoft Sans Serif"/>
                <a:cs typeface="Microsoft Sans Serif"/>
              </a:rPr>
              <a:t>nt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and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90" dirty="0">
                <a:latin typeface="Microsoft Sans Serif"/>
                <a:cs typeface="Microsoft Sans Serif"/>
              </a:rPr>
              <a:t>that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a</a:t>
            </a:r>
            <a:r>
              <a:rPr sz="2600" spc="-5" dirty="0">
                <a:latin typeface="Microsoft Sans Serif"/>
                <a:cs typeface="Microsoft Sans Serif"/>
              </a:rPr>
              <a:t>l</a:t>
            </a:r>
            <a:r>
              <a:rPr sz="2600" spc="-25" dirty="0">
                <a:latin typeface="Microsoft Sans Serif"/>
                <a:cs typeface="Microsoft Sans Serif"/>
              </a:rPr>
              <a:t>l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445" dirty="0">
                <a:latin typeface="Microsoft Sans Serif"/>
                <a:cs typeface="Microsoft Sans Serif"/>
              </a:rPr>
              <a:t>s</a:t>
            </a:r>
            <a:r>
              <a:rPr sz="2600" spc="-120" dirty="0">
                <a:latin typeface="Microsoft Sans Serif"/>
                <a:cs typeface="Microsoft Sans Serif"/>
              </a:rPr>
              <a:t>o</a:t>
            </a:r>
            <a:r>
              <a:rPr sz="2600" spc="-40" dirty="0">
                <a:latin typeface="Microsoft Sans Serif"/>
                <a:cs typeface="Microsoft Sans Serif"/>
              </a:rPr>
              <a:t>l</a:t>
            </a:r>
            <a:r>
              <a:rPr sz="2600" spc="-80" dirty="0">
                <a:latin typeface="Microsoft Sans Serif"/>
                <a:cs typeface="Microsoft Sans Serif"/>
              </a:rPr>
              <a:t>d</a:t>
            </a:r>
            <a:r>
              <a:rPr sz="2600" spc="-75" dirty="0">
                <a:latin typeface="Microsoft Sans Serif"/>
                <a:cs typeface="Microsoft Sans Serif"/>
              </a:rPr>
              <a:t>e</a:t>
            </a:r>
            <a:r>
              <a:rPr sz="2600" dirty="0">
                <a:latin typeface="Microsoft Sans Serif"/>
                <a:cs typeface="Microsoft Sans Serif"/>
              </a:rPr>
              <a:t>r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j</a:t>
            </a:r>
            <a:r>
              <a:rPr sz="2600" spc="-114" dirty="0">
                <a:latin typeface="Microsoft Sans Serif"/>
                <a:cs typeface="Microsoft Sans Serif"/>
              </a:rPr>
              <a:t>o</a:t>
            </a:r>
            <a:r>
              <a:rPr sz="2600" spc="-185" dirty="0">
                <a:latin typeface="Microsoft Sans Serif"/>
                <a:cs typeface="Microsoft Sans Serif"/>
              </a:rPr>
              <a:t>int</a:t>
            </a:r>
            <a:r>
              <a:rPr sz="2600" spc="-250" dirty="0">
                <a:latin typeface="Microsoft Sans Serif"/>
                <a:cs typeface="Microsoft Sans Serif"/>
              </a:rPr>
              <a:t>s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45" dirty="0">
                <a:latin typeface="Microsoft Sans Serif"/>
                <a:cs typeface="Microsoft Sans Serif"/>
              </a:rPr>
              <a:t>are  </a:t>
            </a:r>
            <a:r>
              <a:rPr sz="2600" spc="-100" dirty="0">
                <a:latin typeface="Microsoft Sans Serif"/>
                <a:cs typeface="Microsoft Sans Serif"/>
              </a:rPr>
              <a:t>acceptable</a:t>
            </a:r>
            <a:endParaRPr sz="26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225" dirty="0">
                <a:latin typeface="Microsoft Sans Serif"/>
                <a:cs typeface="Microsoft Sans Serif"/>
              </a:rPr>
              <a:t>Both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conventional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20" dirty="0">
                <a:latin typeface="Microsoft Sans Serif"/>
                <a:cs typeface="Microsoft Sans Serif"/>
              </a:rPr>
              <a:t>imaging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and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15" dirty="0">
                <a:latin typeface="Microsoft Sans Serif"/>
                <a:cs typeface="Microsoft Sans Serif"/>
              </a:rPr>
              <a:t>x-ray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120" dirty="0">
                <a:latin typeface="Microsoft Sans Serif"/>
                <a:cs typeface="Microsoft Sans Serif"/>
              </a:rPr>
              <a:t>imaging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are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225" dirty="0">
                <a:latin typeface="Microsoft Sans Serif"/>
                <a:cs typeface="Microsoft Sans Serif"/>
              </a:rPr>
              <a:t>used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7583" y="3758184"/>
            <a:ext cx="2057400" cy="287883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5300" y="3747515"/>
            <a:ext cx="3042285" cy="2897505"/>
            <a:chOff x="495300" y="3747515"/>
            <a:chExt cx="3042285" cy="28975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444" y="3756659"/>
              <a:ext cx="3023616" cy="28788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9872" y="3752087"/>
              <a:ext cx="3032760" cy="2887980"/>
            </a:xfrm>
            <a:custGeom>
              <a:avLst/>
              <a:gdLst/>
              <a:ahLst/>
              <a:cxnLst/>
              <a:rect l="l" t="t" r="r" b="b"/>
              <a:pathLst>
                <a:path w="3032760" h="2887979">
                  <a:moveTo>
                    <a:pt x="0" y="2887980"/>
                  </a:moveTo>
                  <a:lnTo>
                    <a:pt x="3032760" y="2887980"/>
                  </a:lnTo>
                  <a:lnTo>
                    <a:pt x="3032760" y="0"/>
                  </a:lnTo>
                  <a:lnTo>
                    <a:pt x="0" y="0"/>
                  </a:lnTo>
                  <a:lnTo>
                    <a:pt x="0" y="288798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3696" y="4785359"/>
            <a:ext cx="2775204" cy="18638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3884" y="3756659"/>
            <a:ext cx="1237488" cy="9281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5315" y="3756659"/>
            <a:ext cx="1235964" cy="92659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67970"/>
            <a:ext cx="43903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0" dirty="0"/>
              <a:t>Objec</a:t>
            </a:r>
            <a:r>
              <a:rPr sz="4400" spc="-210" dirty="0"/>
              <a:t>t</a:t>
            </a:r>
            <a:r>
              <a:rPr sz="4400" spc="-55" dirty="0"/>
              <a:t> </a:t>
            </a:r>
            <a:r>
              <a:rPr sz="4400" spc="-745" dirty="0"/>
              <a:t>R</a:t>
            </a:r>
            <a:r>
              <a:rPr sz="4400" spc="-325" dirty="0"/>
              <a:t>ecognition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743200"/>
            <a:ext cx="2895600" cy="2895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743200"/>
            <a:ext cx="3657600" cy="279349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67970"/>
            <a:ext cx="75666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75" dirty="0"/>
              <a:t>Ind</a:t>
            </a:r>
            <a:r>
              <a:rPr sz="4400" spc="-380" dirty="0"/>
              <a:t>e</a:t>
            </a:r>
            <a:r>
              <a:rPr sz="4400" spc="-225" dirty="0"/>
              <a:t>xing</a:t>
            </a:r>
            <a:r>
              <a:rPr sz="4400" spc="-70" dirty="0"/>
              <a:t> </a:t>
            </a:r>
            <a:r>
              <a:rPr sz="4400" spc="-275" dirty="0"/>
              <a:t>into</a:t>
            </a:r>
            <a:r>
              <a:rPr sz="4400" spc="-50" dirty="0"/>
              <a:t> </a:t>
            </a:r>
            <a:r>
              <a:rPr sz="4400" spc="-285" dirty="0"/>
              <a:t>D</a:t>
            </a:r>
            <a:r>
              <a:rPr sz="4400" spc="-145" dirty="0"/>
              <a:t>a</a:t>
            </a:r>
            <a:r>
              <a:rPr sz="4400" spc="-295" dirty="0"/>
              <a:t>taba</a:t>
            </a:r>
            <a:r>
              <a:rPr sz="4400" spc="-315" dirty="0"/>
              <a:t>s</a:t>
            </a:r>
            <a:r>
              <a:rPr sz="4400" spc="-455" dirty="0"/>
              <a:t>es</a:t>
            </a:r>
            <a:r>
              <a:rPr sz="4400" spc="-75" dirty="0"/>
              <a:t> </a:t>
            </a:r>
            <a:r>
              <a:rPr sz="4400" spc="-360" dirty="0"/>
              <a:t>(cont</a:t>
            </a:r>
            <a:r>
              <a:rPr sz="4400" spc="-215" dirty="0"/>
              <a:t>’</a:t>
            </a:r>
            <a:r>
              <a:rPr sz="4400" spc="-220" dirty="0"/>
              <a:t>d)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4540" y="1764919"/>
            <a:ext cx="232537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75" dirty="0">
                <a:latin typeface="Microsoft Sans Serif"/>
                <a:cs typeface="Microsoft Sans Serif"/>
              </a:rPr>
              <a:t>Colo</a:t>
            </a:r>
            <a:r>
              <a:rPr sz="2900" spc="-204" dirty="0">
                <a:latin typeface="Microsoft Sans Serif"/>
                <a:cs typeface="Microsoft Sans Serif"/>
              </a:rPr>
              <a:t>r</a:t>
            </a:r>
            <a:r>
              <a:rPr sz="2900" spc="-170" dirty="0">
                <a:latin typeface="Microsoft Sans Serif"/>
                <a:cs typeface="Microsoft Sans Serif"/>
              </a:rPr>
              <a:t>,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60" dirty="0">
                <a:latin typeface="Microsoft Sans Serif"/>
                <a:cs typeface="Microsoft Sans Serif"/>
              </a:rPr>
              <a:t>t</a:t>
            </a:r>
            <a:r>
              <a:rPr sz="2900" spc="-200" dirty="0">
                <a:latin typeface="Microsoft Sans Serif"/>
                <a:cs typeface="Microsoft Sans Serif"/>
              </a:rPr>
              <a:t>e</a:t>
            </a:r>
            <a:r>
              <a:rPr sz="2900" spc="-100" dirty="0">
                <a:latin typeface="Microsoft Sans Serif"/>
                <a:cs typeface="Microsoft Sans Serif"/>
              </a:rPr>
              <a:t>xtu</a:t>
            </a:r>
            <a:r>
              <a:rPr sz="2900" spc="-70" dirty="0">
                <a:latin typeface="Microsoft Sans Serif"/>
                <a:cs typeface="Microsoft Sans Serif"/>
              </a:rPr>
              <a:t>r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525121"/>
            <a:ext cx="7579468" cy="35708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25712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44170"/>
            <a:ext cx="24066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05" dirty="0"/>
              <a:t>Biometrics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133600"/>
            <a:ext cx="6934200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67970"/>
            <a:ext cx="33775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30" dirty="0"/>
              <a:t>Face</a:t>
            </a:r>
            <a:r>
              <a:rPr sz="4400" spc="-55" dirty="0"/>
              <a:t> </a:t>
            </a:r>
            <a:r>
              <a:rPr sz="4400" spc="-380" dirty="0"/>
              <a:t>D</a:t>
            </a:r>
            <a:r>
              <a:rPr sz="4400" spc="-370" dirty="0"/>
              <a:t>etect</a:t>
            </a:r>
            <a:r>
              <a:rPr sz="4400" spc="-235" dirty="0"/>
              <a:t>i</a:t>
            </a:r>
            <a:r>
              <a:rPr sz="4400" spc="-355" dirty="0"/>
              <a:t>on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2697480"/>
            <a:ext cx="3429000" cy="26060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2362200"/>
            <a:ext cx="32766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44170"/>
            <a:ext cx="39554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30" dirty="0"/>
              <a:t>Face</a:t>
            </a:r>
            <a:r>
              <a:rPr sz="4400" spc="-45" dirty="0"/>
              <a:t> </a:t>
            </a:r>
            <a:r>
              <a:rPr sz="4400" spc="-735" dirty="0"/>
              <a:t>R</a:t>
            </a:r>
            <a:r>
              <a:rPr sz="4400" spc="-325" dirty="0"/>
              <a:t>ecognition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676400"/>
            <a:ext cx="7587428" cy="442646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5582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65" dirty="0"/>
              <a:t>Ex</a:t>
            </a:r>
            <a:r>
              <a:rPr sz="4400" spc="-330" dirty="0"/>
              <a:t>a</a:t>
            </a:r>
            <a:r>
              <a:rPr sz="4400" spc="-355" dirty="0"/>
              <a:t>mple</a:t>
            </a:r>
            <a:r>
              <a:rPr sz="4400" spc="-330" dirty="0"/>
              <a:t>s</a:t>
            </a:r>
            <a:r>
              <a:rPr sz="4400" spc="-325" dirty="0"/>
              <a:t>:</a:t>
            </a:r>
            <a:r>
              <a:rPr sz="4400" spc="-80" dirty="0"/>
              <a:t> </a:t>
            </a:r>
            <a:r>
              <a:rPr sz="4400" spc="-490" dirty="0"/>
              <a:t>L</a:t>
            </a:r>
            <a:r>
              <a:rPr sz="4400" spc="-395" dirty="0"/>
              <a:t>a</a:t>
            </a:r>
            <a:r>
              <a:rPr sz="4400" spc="65" dirty="0"/>
              <a:t>w</a:t>
            </a:r>
            <a:r>
              <a:rPr sz="4400" spc="-55" dirty="0"/>
              <a:t> </a:t>
            </a:r>
            <a:r>
              <a:rPr sz="4400" spc="-505" dirty="0"/>
              <a:t>En</a:t>
            </a:r>
            <a:r>
              <a:rPr sz="4400" spc="-320" dirty="0"/>
              <a:t>f</a:t>
            </a:r>
            <a:r>
              <a:rPr sz="4400" spc="-375" dirty="0"/>
              <a:t>orce</a:t>
            </a:r>
            <a:r>
              <a:rPr sz="4400" spc="-620" dirty="0"/>
              <a:t>m</a:t>
            </a:r>
            <a:r>
              <a:rPr sz="4400" spc="-340" dirty="0"/>
              <a:t>ent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473149"/>
            <a:ext cx="4336415" cy="45250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  <a:buClr>
                <a:srgbClr val="DD8046"/>
              </a:buClr>
              <a:buSzPct val="62500"/>
              <a:buFont typeface="Wingdings"/>
              <a:buChar char=""/>
              <a:tabLst>
                <a:tab pos="311785" algn="l"/>
              </a:tabLst>
            </a:pPr>
            <a:r>
              <a:rPr sz="2800" spc="-170" dirty="0">
                <a:latin typeface="Microsoft Sans Serif"/>
                <a:cs typeface="Microsoft Sans Serif"/>
              </a:rPr>
              <a:t>Ima</a:t>
            </a:r>
            <a:r>
              <a:rPr sz="2800" spc="-220" dirty="0">
                <a:latin typeface="Microsoft Sans Serif"/>
                <a:cs typeface="Microsoft Sans Serif"/>
              </a:rPr>
              <a:t>g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p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254" dirty="0">
                <a:latin typeface="Microsoft Sans Serif"/>
                <a:cs typeface="Microsoft Sans Serif"/>
              </a:rPr>
              <a:t>o</a:t>
            </a:r>
            <a:r>
              <a:rPr sz="2800" spc="-225" dirty="0">
                <a:latin typeface="Microsoft Sans Serif"/>
                <a:cs typeface="Microsoft Sans Serif"/>
              </a:rPr>
              <a:t>c</a:t>
            </a:r>
            <a:r>
              <a:rPr sz="2800" spc="-330" dirty="0">
                <a:latin typeface="Microsoft Sans Serif"/>
                <a:cs typeface="Microsoft Sans Serif"/>
              </a:rPr>
              <a:t>e</a:t>
            </a:r>
            <a:r>
              <a:rPr sz="2800" spc="-290" dirty="0">
                <a:latin typeface="Microsoft Sans Serif"/>
                <a:cs typeface="Microsoft Sans Serif"/>
              </a:rPr>
              <a:t>s</a:t>
            </a:r>
            <a:r>
              <a:rPr sz="2800" spc="-235" dirty="0">
                <a:latin typeface="Microsoft Sans Serif"/>
                <a:cs typeface="Microsoft Sans Serif"/>
              </a:rPr>
              <a:t>si</a:t>
            </a:r>
            <a:r>
              <a:rPr sz="2800" spc="-355" dirty="0">
                <a:latin typeface="Microsoft Sans Serif"/>
                <a:cs typeface="Microsoft Sans Serif"/>
              </a:rPr>
              <a:t>n</a:t>
            </a:r>
            <a:r>
              <a:rPr sz="2800" spc="-15" dirty="0">
                <a:latin typeface="Microsoft Sans Serif"/>
                <a:cs typeface="Microsoft Sans Serif"/>
              </a:rPr>
              <a:t>g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te</a:t>
            </a:r>
            <a:r>
              <a:rPr sz="2800" spc="-75" dirty="0">
                <a:latin typeface="Microsoft Sans Serif"/>
                <a:cs typeface="Microsoft Sans Serif"/>
              </a:rPr>
              <a:t>c</a:t>
            </a:r>
            <a:r>
              <a:rPr sz="2800" spc="-170" dirty="0">
                <a:latin typeface="Microsoft Sans Serif"/>
                <a:cs typeface="Microsoft Sans Serif"/>
              </a:rPr>
              <a:t>hni</a:t>
            </a:r>
            <a:r>
              <a:rPr sz="2800" spc="-204" dirty="0">
                <a:latin typeface="Microsoft Sans Serif"/>
                <a:cs typeface="Microsoft Sans Serif"/>
              </a:rPr>
              <a:t>q</a:t>
            </a:r>
            <a:r>
              <a:rPr sz="2800" spc="-254" dirty="0">
                <a:latin typeface="Microsoft Sans Serif"/>
                <a:cs typeface="Microsoft Sans Serif"/>
              </a:rPr>
              <a:t>ues  </a:t>
            </a:r>
            <a:r>
              <a:rPr sz="2800" spc="-10" dirty="0">
                <a:latin typeface="Microsoft Sans Serif"/>
                <a:cs typeface="Microsoft Sans Serif"/>
              </a:rPr>
              <a:t>a</a:t>
            </a:r>
            <a:r>
              <a:rPr sz="2800" spc="-5" dirty="0">
                <a:latin typeface="Microsoft Sans Serif"/>
                <a:cs typeface="Microsoft Sans Serif"/>
              </a:rPr>
              <a:t>r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315" dirty="0">
                <a:latin typeface="Microsoft Sans Serif"/>
                <a:cs typeface="Microsoft Sans Serif"/>
              </a:rPr>
              <a:t>us</a:t>
            </a:r>
            <a:r>
              <a:rPr sz="2800" spc="-330" dirty="0">
                <a:latin typeface="Microsoft Sans Serif"/>
                <a:cs typeface="Microsoft Sans Serif"/>
              </a:rPr>
              <a:t>e</a:t>
            </a:r>
            <a:r>
              <a:rPr sz="2800" spc="-15" dirty="0">
                <a:latin typeface="Microsoft Sans Serif"/>
                <a:cs typeface="Microsoft Sans Serif"/>
              </a:rPr>
              <a:t>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40" dirty="0">
                <a:latin typeface="Microsoft Sans Serif"/>
                <a:cs typeface="Microsoft Sans Serif"/>
              </a:rPr>
              <a:t>e</a:t>
            </a:r>
            <a:r>
              <a:rPr sz="2800" spc="-55" dirty="0">
                <a:latin typeface="Microsoft Sans Serif"/>
                <a:cs typeface="Microsoft Sans Serif"/>
              </a:rPr>
              <a:t>xt</a:t>
            </a:r>
            <a:r>
              <a:rPr sz="2800" spc="-75" dirty="0">
                <a:latin typeface="Microsoft Sans Serif"/>
                <a:cs typeface="Microsoft Sans Serif"/>
              </a:rPr>
              <a:t>e</a:t>
            </a:r>
            <a:r>
              <a:rPr sz="2800" spc="-245" dirty="0">
                <a:latin typeface="Microsoft Sans Serif"/>
                <a:cs typeface="Microsoft Sans Serif"/>
              </a:rPr>
              <a:t>nsi</a:t>
            </a:r>
            <a:r>
              <a:rPr sz="2800" spc="-345" dirty="0">
                <a:latin typeface="Microsoft Sans Serif"/>
                <a:cs typeface="Microsoft Sans Serif"/>
              </a:rPr>
              <a:t>v</a:t>
            </a:r>
            <a:r>
              <a:rPr sz="2800" spc="-65" dirty="0">
                <a:latin typeface="Microsoft Sans Serif"/>
                <a:cs typeface="Microsoft Sans Serif"/>
              </a:rPr>
              <a:t>ely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b</a:t>
            </a:r>
            <a:r>
              <a:rPr sz="2800" spc="-5" dirty="0">
                <a:latin typeface="Microsoft Sans Serif"/>
                <a:cs typeface="Microsoft Sans Serif"/>
              </a:rPr>
              <a:t>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law  </a:t>
            </a:r>
            <a:r>
              <a:rPr sz="2800" spc="-170" dirty="0">
                <a:latin typeface="Microsoft Sans Serif"/>
                <a:cs typeface="Microsoft Sans Serif"/>
              </a:rPr>
              <a:t>enforcers</a:t>
            </a:r>
            <a:endParaRPr sz="2800">
              <a:latin typeface="Microsoft Sans Serif"/>
              <a:cs typeface="Microsoft Sans Serif"/>
            </a:endParaRPr>
          </a:p>
          <a:p>
            <a:pPr marL="652780" marR="61594" indent="-274320">
              <a:lnSpc>
                <a:spcPct val="100000"/>
              </a:lnSpc>
              <a:spcBef>
                <a:spcPts val="600"/>
              </a:spcBef>
            </a:pPr>
            <a:r>
              <a:rPr sz="1950" spc="-20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90" dirty="0">
                <a:latin typeface="Microsoft Sans Serif"/>
                <a:cs typeface="Microsoft Sans Serif"/>
              </a:rPr>
              <a:t>Nu</a:t>
            </a:r>
            <a:r>
              <a:rPr sz="2800" spc="-395" dirty="0">
                <a:latin typeface="Microsoft Sans Serif"/>
                <a:cs typeface="Microsoft Sans Serif"/>
              </a:rPr>
              <a:t>m</a:t>
            </a:r>
            <a:r>
              <a:rPr sz="2800" spc="-60" dirty="0">
                <a:latin typeface="Microsoft Sans Serif"/>
                <a:cs typeface="Microsoft Sans Serif"/>
              </a:rPr>
              <a:t>ber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p</a:t>
            </a:r>
            <a:r>
              <a:rPr sz="2800" spc="-55" dirty="0">
                <a:latin typeface="Microsoft Sans Serif"/>
                <a:cs typeface="Microsoft Sans Serif"/>
              </a:rPr>
              <a:t>lat</a:t>
            </a:r>
            <a:r>
              <a:rPr sz="2800" spc="-75" dirty="0">
                <a:latin typeface="Microsoft Sans Serif"/>
                <a:cs typeface="Microsoft Sans Serif"/>
              </a:rPr>
              <a:t>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95" dirty="0">
                <a:latin typeface="Microsoft Sans Serif"/>
                <a:cs typeface="Microsoft Sans Serif"/>
              </a:rPr>
              <a:t>e</a:t>
            </a:r>
            <a:r>
              <a:rPr sz="2800" spc="-165" dirty="0">
                <a:latin typeface="Microsoft Sans Serif"/>
                <a:cs typeface="Microsoft Sans Serif"/>
              </a:rPr>
              <a:t>co</a:t>
            </a:r>
            <a:r>
              <a:rPr sz="2800" spc="-170" dirty="0">
                <a:latin typeface="Microsoft Sans Serif"/>
                <a:cs typeface="Microsoft Sans Serif"/>
              </a:rPr>
              <a:t>g</a:t>
            </a:r>
            <a:r>
              <a:rPr sz="2800" spc="-140" dirty="0">
                <a:latin typeface="Microsoft Sans Serif"/>
                <a:cs typeface="Microsoft Sans Serif"/>
              </a:rPr>
              <a:t>nition  </a:t>
            </a:r>
            <a:r>
              <a:rPr sz="2800" spc="-25" dirty="0">
                <a:latin typeface="Microsoft Sans Serif"/>
                <a:cs typeface="Microsoft Sans Serif"/>
              </a:rPr>
              <a:t>for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speed </a:t>
            </a:r>
            <a:r>
              <a:rPr sz="2800" spc="-16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cameras/automated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toll </a:t>
            </a:r>
            <a:r>
              <a:rPr sz="2800" spc="-55" dirty="0">
                <a:latin typeface="Microsoft Sans Serif"/>
                <a:cs typeface="Microsoft Sans Serif"/>
              </a:rPr>
              <a:t> </a:t>
            </a:r>
            <a:r>
              <a:rPr sz="2800" spc="-295" dirty="0">
                <a:latin typeface="Microsoft Sans Serif"/>
                <a:cs typeface="Microsoft Sans Serif"/>
              </a:rPr>
              <a:t>systems</a:t>
            </a:r>
            <a:endParaRPr sz="28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Fin</a:t>
            </a:r>
            <a:r>
              <a:rPr sz="2800" spc="-305" dirty="0">
                <a:latin typeface="Microsoft Sans Serif"/>
                <a:cs typeface="Microsoft Sans Serif"/>
              </a:rPr>
              <a:t>g</a:t>
            </a:r>
            <a:r>
              <a:rPr sz="2800" spc="-105" dirty="0">
                <a:latin typeface="Microsoft Sans Serif"/>
                <a:cs typeface="Microsoft Sans Serif"/>
              </a:rPr>
              <a:t>e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10" dirty="0">
                <a:latin typeface="Microsoft Sans Serif"/>
                <a:cs typeface="Microsoft Sans Serif"/>
              </a:rPr>
              <a:t>p</a:t>
            </a:r>
            <a:r>
              <a:rPr sz="2800" spc="-5" dirty="0">
                <a:latin typeface="Microsoft Sans Serif"/>
                <a:cs typeface="Microsoft Sans Serif"/>
              </a:rPr>
              <a:t>r</a:t>
            </a:r>
            <a:r>
              <a:rPr sz="2800" spc="-145" dirty="0">
                <a:latin typeface="Microsoft Sans Serif"/>
                <a:cs typeface="Microsoft Sans Serif"/>
              </a:rPr>
              <a:t>in</a:t>
            </a:r>
            <a:r>
              <a:rPr sz="2800" spc="-100" dirty="0">
                <a:latin typeface="Microsoft Sans Serif"/>
                <a:cs typeface="Microsoft Sans Serif"/>
              </a:rPr>
              <a:t>t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65" dirty="0">
                <a:latin typeface="Microsoft Sans Serif"/>
                <a:cs typeface="Microsoft Sans Serif"/>
              </a:rPr>
              <a:t>r</a:t>
            </a:r>
            <a:r>
              <a:rPr sz="2800" spc="-100" dirty="0">
                <a:latin typeface="Microsoft Sans Serif"/>
                <a:cs typeface="Microsoft Sans Serif"/>
              </a:rPr>
              <a:t>e</a:t>
            </a:r>
            <a:r>
              <a:rPr sz="2800" spc="-229" dirty="0">
                <a:latin typeface="Microsoft Sans Serif"/>
                <a:cs typeface="Microsoft Sans Serif"/>
              </a:rPr>
              <a:t>c</a:t>
            </a:r>
            <a:r>
              <a:rPr sz="2800" spc="-250" dirty="0">
                <a:latin typeface="Microsoft Sans Serif"/>
                <a:cs typeface="Microsoft Sans Serif"/>
              </a:rPr>
              <a:t>o</a:t>
            </a:r>
            <a:r>
              <a:rPr sz="2800" spc="-130" dirty="0">
                <a:latin typeface="Microsoft Sans Serif"/>
                <a:cs typeface="Microsoft Sans Serif"/>
              </a:rPr>
              <a:t>gnition</a:t>
            </a:r>
            <a:endParaRPr sz="2800">
              <a:latin typeface="Microsoft Sans Serif"/>
              <a:cs typeface="Microsoft Sans Serif"/>
            </a:endParaRPr>
          </a:p>
          <a:p>
            <a:pPr marL="652780" marR="572135" indent="-27432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spc="-310" dirty="0">
                <a:latin typeface="Microsoft Sans Serif"/>
                <a:cs typeface="Microsoft Sans Serif"/>
              </a:rPr>
              <a:t>Enhanc</a:t>
            </a:r>
            <a:r>
              <a:rPr sz="2800" spc="-300" dirty="0">
                <a:latin typeface="Microsoft Sans Serif"/>
                <a:cs typeface="Microsoft Sans Serif"/>
              </a:rPr>
              <a:t>e</a:t>
            </a:r>
            <a:r>
              <a:rPr sz="2800" spc="-245" dirty="0">
                <a:latin typeface="Microsoft Sans Serif"/>
                <a:cs typeface="Microsoft Sans Serif"/>
              </a:rPr>
              <a:t>ment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o</a:t>
            </a:r>
            <a:r>
              <a:rPr sz="2800" spc="150" dirty="0">
                <a:latin typeface="Microsoft Sans Serif"/>
                <a:cs typeface="Microsoft Sans Serif"/>
              </a:rPr>
              <a:t>f</a:t>
            </a:r>
            <a:r>
              <a:rPr sz="2800" spc="110" dirty="0">
                <a:latin typeface="Microsoft Sans Serif"/>
                <a:cs typeface="Microsoft Sans Serif"/>
              </a:rPr>
              <a:t> </a:t>
            </a:r>
            <a:r>
              <a:rPr sz="2800" spc="-270" dirty="0">
                <a:latin typeface="Microsoft Sans Serif"/>
                <a:cs typeface="Microsoft Sans Serif"/>
              </a:rPr>
              <a:t>CCTV  </a:t>
            </a:r>
            <a:r>
              <a:rPr sz="2800" spc="-204" dirty="0">
                <a:latin typeface="Microsoft Sans Serif"/>
                <a:cs typeface="Microsoft Sans Serif"/>
              </a:rPr>
              <a:t>images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676" y="1447800"/>
            <a:ext cx="3898391" cy="28681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1915" y="4384316"/>
            <a:ext cx="2550324" cy="23419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67970"/>
            <a:ext cx="41802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65" dirty="0"/>
              <a:t>T</a:t>
            </a:r>
            <a:r>
              <a:rPr sz="4400" spc="-295" dirty="0"/>
              <a:t>r</a:t>
            </a:r>
            <a:r>
              <a:rPr sz="4400" spc="-135" dirty="0"/>
              <a:t>a</a:t>
            </a:r>
            <a:r>
              <a:rPr sz="4400" spc="50" dirty="0"/>
              <a:t>f</a:t>
            </a:r>
            <a:r>
              <a:rPr sz="4400" spc="-280" dirty="0"/>
              <a:t>fic</a:t>
            </a:r>
            <a:r>
              <a:rPr sz="4400" spc="-95" dirty="0"/>
              <a:t> </a:t>
            </a:r>
            <a:r>
              <a:rPr sz="4400" spc="-310" dirty="0"/>
              <a:t>Mo</a:t>
            </a:r>
            <a:r>
              <a:rPr sz="4400" spc="-260" dirty="0"/>
              <a:t>n</a:t>
            </a:r>
            <a:r>
              <a:rPr sz="4400" spc="-270" dirty="0"/>
              <a:t>itoring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380488"/>
            <a:ext cx="4191000" cy="31059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2383535"/>
            <a:ext cx="3810000" cy="311657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33978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65" dirty="0"/>
              <a:t>Ex</a:t>
            </a:r>
            <a:r>
              <a:rPr sz="4400" spc="-330" dirty="0"/>
              <a:t>a</a:t>
            </a:r>
            <a:r>
              <a:rPr sz="4400" spc="-355" dirty="0"/>
              <a:t>mple</a:t>
            </a:r>
            <a:r>
              <a:rPr sz="4400" spc="-330" dirty="0"/>
              <a:t>s</a:t>
            </a:r>
            <a:r>
              <a:rPr sz="4400" spc="-325" dirty="0"/>
              <a:t>:</a:t>
            </a:r>
            <a:r>
              <a:rPr sz="4400" spc="-80" dirty="0"/>
              <a:t> </a:t>
            </a:r>
            <a:r>
              <a:rPr sz="4400" spc="-360" dirty="0"/>
              <a:t>HCI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8340" y="1460957"/>
            <a:ext cx="3760470" cy="3343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298450" algn="l"/>
              </a:tabLst>
            </a:pPr>
            <a:r>
              <a:rPr sz="2800" b="1" spc="-430" dirty="0">
                <a:latin typeface="Arial"/>
                <a:cs typeface="Arial"/>
              </a:rPr>
              <a:t>T</a:t>
            </a:r>
            <a:r>
              <a:rPr sz="2800" b="1" spc="-160" dirty="0">
                <a:latin typeface="Arial"/>
                <a:cs typeface="Arial"/>
              </a:rPr>
              <a:t>r</a:t>
            </a:r>
            <a:r>
              <a:rPr sz="2800" b="1" spc="-75" dirty="0">
                <a:latin typeface="Arial"/>
                <a:cs typeface="Arial"/>
              </a:rPr>
              <a:t>y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220" dirty="0">
                <a:latin typeface="Arial"/>
                <a:cs typeface="Arial"/>
              </a:rPr>
              <a:t>to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270" dirty="0">
                <a:latin typeface="Arial"/>
                <a:cs typeface="Arial"/>
              </a:rPr>
              <a:t>m</a:t>
            </a:r>
            <a:r>
              <a:rPr sz="2800" b="1" spc="-175" dirty="0">
                <a:latin typeface="Arial"/>
                <a:cs typeface="Arial"/>
              </a:rPr>
              <a:t>ake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175" dirty="0">
                <a:latin typeface="Arial"/>
                <a:cs typeface="Arial"/>
              </a:rPr>
              <a:t>human  </a:t>
            </a:r>
            <a:r>
              <a:rPr sz="2800" b="1" spc="-265" dirty="0">
                <a:latin typeface="Arial"/>
                <a:cs typeface="Arial"/>
              </a:rPr>
              <a:t>co</a:t>
            </a:r>
            <a:r>
              <a:rPr sz="2800" b="1" spc="-400" dirty="0">
                <a:latin typeface="Arial"/>
                <a:cs typeface="Arial"/>
              </a:rPr>
              <a:t>m</a:t>
            </a:r>
            <a:r>
              <a:rPr sz="2800" b="1" spc="-229" dirty="0">
                <a:latin typeface="Arial"/>
                <a:cs typeface="Arial"/>
              </a:rPr>
              <a:t>p</a:t>
            </a:r>
            <a:r>
              <a:rPr sz="2800" b="1" spc="-225" dirty="0">
                <a:latin typeface="Arial"/>
                <a:cs typeface="Arial"/>
              </a:rPr>
              <a:t>u</a:t>
            </a:r>
            <a:r>
              <a:rPr sz="2800" b="1" spc="-160" dirty="0">
                <a:latin typeface="Arial"/>
                <a:cs typeface="Arial"/>
              </a:rPr>
              <a:t>t</a:t>
            </a:r>
            <a:r>
              <a:rPr sz="2800" b="1" spc="-265" dirty="0">
                <a:latin typeface="Arial"/>
                <a:cs typeface="Arial"/>
              </a:rPr>
              <a:t>e</a:t>
            </a:r>
            <a:r>
              <a:rPr sz="2800" b="1" spc="-215" dirty="0">
                <a:latin typeface="Arial"/>
                <a:cs typeface="Arial"/>
              </a:rPr>
              <a:t>r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spc="-90" dirty="0">
                <a:latin typeface="Arial"/>
                <a:cs typeface="Arial"/>
              </a:rPr>
              <a:t>i</a:t>
            </a:r>
            <a:r>
              <a:rPr sz="2800" b="1" spc="-190" dirty="0">
                <a:latin typeface="Arial"/>
                <a:cs typeface="Arial"/>
              </a:rPr>
              <a:t>n</a:t>
            </a:r>
            <a:r>
              <a:rPr sz="2800" b="1" spc="-160" dirty="0">
                <a:latin typeface="Arial"/>
                <a:cs typeface="Arial"/>
              </a:rPr>
              <a:t>t</a:t>
            </a:r>
            <a:r>
              <a:rPr sz="2800" b="1" spc="-265" dirty="0">
                <a:latin typeface="Arial"/>
                <a:cs typeface="Arial"/>
              </a:rPr>
              <a:t>e</a:t>
            </a:r>
            <a:r>
              <a:rPr sz="2800" b="1" spc="-150" dirty="0">
                <a:latin typeface="Arial"/>
                <a:cs typeface="Arial"/>
              </a:rPr>
              <a:t>r</a:t>
            </a:r>
            <a:r>
              <a:rPr sz="2800" b="1" spc="-110" dirty="0">
                <a:latin typeface="Arial"/>
                <a:cs typeface="Arial"/>
              </a:rPr>
              <a:t>f</a:t>
            </a:r>
            <a:r>
              <a:rPr sz="2800" b="1" spc="-275" dirty="0">
                <a:latin typeface="Arial"/>
                <a:cs typeface="Arial"/>
              </a:rPr>
              <a:t>aces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300" dirty="0">
                <a:latin typeface="Arial"/>
                <a:cs typeface="Arial"/>
              </a:rPr>
              <a:t>m</a:t>
            </a:r>
            <a:r>
              <a:rPr sz="2800" b="1" spc="-195" dirty="0">
                <a:latin typeface="Arial"/>
                <a:cs typeface="Arial"/>
              </a:rPr>
              <a:t>o</a:t>
            </a:r>
            <a:r>
              <a:rPr sz="2800" b="1" spc="-160" dirty="0">
                <a:latin typeface="Arial"/>
                <a:cs typeface="Arial"/>
              </a:rPr>
              <a:t>r</a:t>
            </a:r>
            <a:r>
              <a:rPr sz="2800" b="1" spc="-150" dirty="0">
                <a:latin typeface="Arial"/>
                <a:cs typeface="Arial"/>
              </a:rPr>
              <a:t>e  </a:t>
            </a:r>
            <a:r>
              <a:rPr sz="2800" b="1" spc="-145" dirty="0">
                <a:latin typeface="Arial"/>
                <a:cs typeface="Arial"/>
              </a:rPr>
              <a:t>natural</a:t>
            </a:r>
            <a:endParaRPr sz="28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950" spc="-20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b="1" spc="-275" dirty="0">
                <a:latin typeface="Arial"/>
                <a:cs typeface="Arial"/>
              </a:rPr>
              <a:t>Face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160" dirty="0">
                <a:latin typeface="Arial"/>
                <a:cs typeface="Arial"/>
              </a:rPr>
              <a:t>r</a:t>
            </a:r>
            <a:r>
              <a:rPr sz="2800" b="1" spc="-240" dirty="0">
                <a:latin typeface="Arial"/>
                <a:cs typeface="Arial"/>
              </a:rPr>
              <a:t>ecogni</a:t>
            </a:r>
            <a:r>
              <a:rPr sz="2800" b="1" spc="-145" dirty="0">
                <a:latin typeface="Arial"/>
                <a:cs typeface="Arial"/>
              </a:rPr>
              <a:t>t</a:t>
            </a:r>
            <a:r>
              <a:rPr sz="2800" b="1" spc="-170" dirty="0">
                <a:latin typeface="Arial"/>
                <a:cs typeface="Arial"/>
              </a:rPr>
              <a:t>ion</a:t>
            </a:r>
            <a:endParaRPr sz="28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1950" spc="-210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950" spc="-1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800" b="1" spc="-265" dirty="0">
                <a:latin typeface="Arial"/>
                <a:cs typeface="Arial"/>
              </a:rPr>
              <a:t>Gestu</a:t>
            </a:r>
            <a:r>
              <a:rPr sz="2800" b="1" spc="-120" dirty="0">
                <a:latin typeface="Arial"/>
                <a:cs typeface="Arial"/>
              </a:rPr>
              <a:t>r</a:t>
            </a:r>
            <a:r>
              <a:rPr sz="2800" b="1" spc="-220" dirty="0">
                <a:latin typeface="Arial"/>
                <a:cs typeface="Arial"/>
              </a:rPr>
              <a:t>e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155" dirty="0">
                <a:latin typeface="Arial"/>
                <a:cs typeface="Arial"/>
              </a:rPr>
              <a:t>r</a:t>
            </a:r>
            <a:r>
              <a:rPr sz="2800" b="1" spc="-254" dirty="0">
                <a:latin typeface="Arial"/>
                <a:cs typeface="Arial"/>
              </a:rPr>
              <a:t>ecogn</a:t>
            </a:r>
            <a:r>
              <a:rPr sz="2800" b="1" spc="-114" dirty="0">
                <a:latin typeface="Arial"/>
                <a:cs typeface="Arial"/>
              </a:rPr>
              <a:t>i</a:t>
            </a:r>
            <a:r>
              <a:rPr sz="2800" b="1" spc="-145" dirty="0">
                <a:latin typeface="Arial"/>
                <a:cs typeface="Arial"/>
              </a:rPr>
              <a:t>t</a:t>
            </a:r>
            <a:r>
              <a:rPr sz="2800" b="1" spc="-114" dirty="0">
                <a:latin typeface="Arial"/>
                <a:cs typeface="Arial"/>
              </a:rPr>
              <a:t>i</a:t>
            </a:r>
            <a:r>
              <a:rPr sz="2800" b="1" spc="-229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  <a:p>
            <a:pPr marL="12700" marR="683895">
              <a:lnSpc>
                <a:spcPts val="4070"/>
              </a:lnSpc>
              <a:spcBef>
                <a:spcPts val="9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298450" algn="l"/>
              </a:tabLst>
            </a:pPr>
            <a:r>
              <a:rPr sz="2800" b="1" spc="-285" dirty="0">
                <a:latin typeface="Arial"/>
                <a:cs typeface="Arial"/>
              </a:rPr>
              <a:t>Th</a:t>
            </a:r>
            <a:r>
              <a:rPr sz="2800" b="1" spc="-250" dirty="0">
                <a:latin typeface="Arial"/>
                <a:cs typeface="Arial"/>
              </a:rPr>
              <a:t>e</a:t>
            </a:r>
            <a:r>
              <a:rPr sz="2800" b="1" spc="-295" dirty="0">
                <a:latin typeface="Arial"/>
                <a:cs typeface="Arial"/>
              </a:rPr>
              <a:t>se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250" dirty="0">
                <a:latin typeface="Arial"/>
                <a:cs typeface="Arial"/>
              </a:rPr>
              <a:t>tasks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250" dirty="0">
                <a:latin typeface="Arial"/>
                <a:cs typeface="Arial"/>
              </a:rPr>
              <a:t>can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165" dirty="0">
                <a:latin typeface="Arial"/>
                <a:cs typeface="Arial"/>
              </a:rPr>
              <a:t>be  </a:t>
            </a:r>
            <a:r>
              <a:rPr sz="2800" b="1" spc="-145" dirty="0">
                <a:latin typeface="Arial"/>
                <a:cs typeface="Arial"/>
              </a:rPr>
              <a:t>difficult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4419600"/>
            <a:ext cx="1367027" cy="20406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2828" y="3985259"/>
            <a:ext cx="3125724" cy="25633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8444" y="1597152"/>
            <a:ext cx="3144011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6739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spc="-254" dirty="0"/>
              <a:t>Applic</a:t>
            </a:r>
            <a:r>
              <a:rPr sz="4400" spc="-204" dirty="0"/>
              <a:t>a</a:t>
            </a:r>
            <a:r>
              <a:rPr sz="4400" spc="-335" dirty="0"/>
              <a:t>tions</a:t>
            </a:r>
            <a:r>
              <a:rPr sz="4400" spc="-70" dirty="0"/>
              <a:t> </a:t>
            </a:r>
            <a:r>
              <a:rPr sz="4400" dirty="0"/>
              <a:t>…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009135" y="2016963"/>
            <a:ext cx="48412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marR="13970" indent="-342265" algn="r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79166"/>
              <a:buFont typeface="Wingdings"/>
              <a:buChar char=""/>
              <a:tabLst>
                <a:tab pos="342265" algn="l"/>
                <a:tab pos="342900" algn="l"/>
                <a:tab pos="1278255" algn="l"/>
                <a:tab pos="2892425" algn="l"/>
                <a:tab pos="3274060" algn="l"/>
                <a:tab pos="3854450" algn="l"/>
                <a:tab pos="4552315" algn="l"/>
              </a:tabLst>
            </a:pPr>
            <a:r>
              <a:rPr sz="2400" spc="-90" dirty="0">
                <a:solidFill>
                  <a:srgbClr val="C00000"/>
                </a:solidFill>
                <a:latin typeface="Microsoft Sans Serif"/>
                <a:cs typeface="Microsoft Sans Serif"/>
              </a:rPr>
              <a:t>Video	</a:t>
            </a:r>
            <a:r>
              <a:rPr sz="2400" spc="-345" dirty="0">
                <a:solidFill>
                  <a:srgbClr val="C00000"/>
                </a:solidFill>
                <a:latin typeface="Microsoft Sans Serif"/>
                <a:cs typeface="Microsoft Sans Serif"/>
              </a:rPr>
              <a:t>su</a:t>
            </a:r>
            <a:r>
              <a:rPr sz="2400" spc="95" dirty="0">
                <a:solidFill>
                  <a:srgbClr val="C00000"/>
                </a:solidFill>
                <a:latin typeface="Microsoft Sans Serif"/>
                <a:cs typeface="Microsoft Sans Serif"/>
              </a:rPr>
              <a:t>r</a:t>
            </a:r>
            <a:r>
              <a:rPr sz="2400" spc="-210" dirty="0">
                <a:solidFill>
                  <a:srgbClr val="C00000"/>
                </a:solidFill>
                <a:latin typeface="Microsoft Sans Serif"/>
                <a:cs typeface="Microsoft Sans Serif"/>
              </a:rPr>
              <a:t>v</a:t>
            </a:r>
            <a:r>
              <a:rPr sz="2400" spc="-114" dirty="0">
                <a:solidFill>
                  <a:srgbClr val="C00000"/>
                </a:solidFill>
                <a:latin typeface="Microsoft Sans Serif"/>
                <a:cs typeface="Microsoft Sans Serif"/>
              </a:rPr>
              <a:t>eillance</a:t>
            </a:r>
            <a:r>
              <a:rPr sz="2400" dirty="0">
                <a:solidFill>
                  <a:srgbClr val="C00000"/>
                </a:solidFill>
                <a:latin typeface="Microsoft Sans Serif"/>
                <a:cs typeface="Microsoft Sans Serif"/>
              </a:rPr>
              <a:t>	</a:t>
            </a:r>
            <a:r>
              <a:rPr sz="2400" spc="-215" dirty="0">
                <a:latin typeface="Microsoft Sans Serif"/>
                <a:cs typeface="Microsoft Sans Serif"/>
              </a:rPr>
              <a:t>is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45" dirty="0">
                <a:latin typeface="Microsoft Sans Serif"/>
                <a:cs typeface="Microsoft Sans Serif"/>
              </a:rPr>
              <a:t>the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0" dirty="0">
                <a:latin typeface="Microsoft Sans Serif"/>
                <a:cs typeface="Microsoft Sans Serif"/>
              </a:rPr>
              <a:t>t</a:t>
            </a:r>
            <a:r>
              <a:rPr sz="2400" spc="-30" dirty="0">
                <a:latin typeface="Microsoft Sans Serif"/>
                <a:cs typeface="Microsoft Sans Serif"/>
              </a:rPr>
              <a:t>a</a:t>
            </a:r>
            <a:r>
              <a:rPr sz="2400" spc="-275" dirty="0">
                <a:latin typeface="Microsoft Sans Serif"/>
                <a:cs typeface="Microsoft Sans Serif"/>
              </a:rPr>
              <a:t>sk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0" dirty="0">
                <a:latin typeface="Microsoft Sans Serif"/>
                <a:cs typeface="Microsoft Sans Serif"/>
              </a:rPr>
              <a:t>of</a:t>
            </a:r>
            <a:endParaRPr sz="24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1406525" algn="l"/>
                <a:tab pos="2293620" algn="l"/>
                <a:tab pos="3098800" algn="l"/>
                <a:tab pos="3548379" algn="l"/>
              </a:tabLst>
            </a:pPr>
            <a:r>
              <a:rPr sz="2400" spc="-90" dirty="0">
                <a:latin typeface="Microsoft Sans Serif"/>
                <a:cs typeface="Microsoft Sans Serif"/>
              </a:rPr>
              <a:t>analyzing	</a:t>
            </a:r>
            <a:r>
              <a:rPr sz="2400" spc="-95" dirty="0">
                <a:latin typeface="Microsoft Sans Serif"/>
                <a:cs typeface="Microsoft Sans Serif"/>
              </a:rPr>
              <a:t>video	</a:t>
            </a:r>
            <a:r>
              <a:rPr sz="2400" spc="-15" dirty="0">
                <a:latin typeface="Microsoft Sans Serif"/>
                <a:cs typeface="Microsoft Sans Serif"/>
              </a:rPr>
              <a:t>data	</a:t>
            </a:r>
            <a:r>
              <a:rPr sz="2400" spc="-80" dirty="0">
                <a:latin typeface="Microsoft Sans Serif"/>
                <a:cs typeface="Microsoft Sans Serif"/>
              </a:rPr>
              <a:t>to	</a:t>
            </a:r>
            <a:r>
              <a:rPr sz="2400" spc="-50" dirty="0">
                <a:latin typeface="Microsoft Sans Serif"/>
                <a:cs typeface="Microsoft Sans Serif"/>
              </a:rPr>
              <a:t>identify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2035" y="2749041"/>
            <a:ext cx="2776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6490" algn="l"/>
                <a:tab pos="1620520" algn="l"/>
              </a:tabLst>
            </a:pPr>
            <a:r>
              <a:rPr sz="2400" spc="-310" dirty="0">
                <a:latin typeface="Microsoft Sans Serif"/>
                <a:cs typeface="Microsoft Sans Serif"/>
              </a:rPr>
              <a:t>unusu</a:t>
            </a:r>
            <a:r>
              <a:rPr sz="2400" spc="-20" dirty="0">
                <a:latin typeface="Microsoft Sans Serif"/>
                <a:cs typeface="Microsoft Sans Serif"/>
              </a:rPr>
              <a:t>al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00" dirty="0">
                <a:latin typeface="Microsoft Sans Serif"/>
                <a:cs typeface="Microsoft Sans Serif"/>
              </a:rPr>
              <a:t>o</a:t>
            </a:r>
            <a:r>
              <a:rPr sz="2400" spc="-55" dirty="0">
                <a:latin typeface="Microsoft Sans Serif"/>
                <a:cs typeface="Microsoft Sans Serif"/>
              </a:rPr>
              <a:t>r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325" dirty="0">
                <a:latin typeface="Microsoft Sans Serif"/>
                <a:cs typeface="Microsoft Sans Serif"/>
              </a:rPr>
              <a:t>s</a:t>
            </a:r>
            <a:r>
              <a:rPr sz="2400" spc="-360" dirty="0">
                <a:latin typeface="Microsoft Sans Serif"/>
                <a:cs typeface="Microsoft Sans Serif"/>
              </a:rPr>
              <a:t>u</a:t>
            </a:r>
            <a:r>
              <a:rPr sz="2400" spc="-140" dirty="0">
                <a:latin typeface="Microsoft Sans Serif"/>
                <a:cs typeface="Microsoft Sans Serif"/>
              </a:rPr>
              <a:t>spici</a:t>
            </a:r>
            <a:r>
              <a:rPr sz="2400" spc="-200" dirty="0">
                <a:latin typeface="Microsoft Sans Serif"/>
                <a:cs typeface="Microsoft Sans Serif"/>
              </a:rPr>
              <a:t>o</a:t>
            </a:r>
            <a:r>
              <a:rPr sz="2400" spc="-345" dirty="0">
                <a:latin typeface="Microsoft Sans Serif"/>
                <a:cs typeface="Microsoft Sans Serif"/>
              </a:rPr>
              <a:t>us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2035" y="3114802"/>
            <a:ext cx="3053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7595" algn="l"/>
              </a:tabLst>
            </a:pPr>
            <a:r>
              <a:rPr sz="2400" spc="-405" dirty="0">
                <a:latin typeface="Microsoft Sans Serif"/>
                <a:cs typeface="Microsoft Sans Serif"/>
              </a:rPr>
              <a:t>s</a:t>
            </a:r>
            <a:r>
              <a:rPr sz="2400" spc="-195" dirty="0">
                <a:latin typeface="Microsoft Sans Serif"/>
                <a:cs typeface="Microsoft Sans Serif"/>
              </a:rPr>
              <a:t>ecu</a:t>
            </a:r>
            <a:r>
              <a:rPr sz="2400" spc="-114" dirty="0">
                <a:latin typeface="Microsoft Sans Serif"/>
                <a:cs typeface="Microsoft Sans Serif"/>
              </a:rPr>
              <a:t>r</a:t>
            </a:r>
            <a:r>
              <a:rPr sz="2400" spc="-15" dirty="0">
                <a:latin typeface="Microsoft Sans Serif"/>
                <a:cs typeface="Microsoft Sans Serif"/>
              </a:rPr>
              <a:t>it</a:t>
            </a:r>
            <a:r>
              <a:rPr sz="2400" spc="-30" dirty="0">
                <a:latin typeface="Microsoft Sans Serif"/>
                <a:cs typeface="Microsoft Sans Serif"/>
              </a:rPr>
              <a:t>y</a:t>
            </a:r>
            <a:r>
              <a:rPr sz="2400" dirty="0">
                <a:latin typeface="Microsoft Sans Serif"/>
                <a:cs typeface="Microsoft Sans Serif"/>
              </a:rPr>
              <a:t>-</a:t>
            </a:r>
            <a:r>
              <a:rPr sz="2400" spc="-315" dirty="0">
                <a:latin typeface="Microsoft Sans Serif"/>
                <a:cs typeface="Microsoft Sans Serif"/>
              </a:rPr>
              <a:t>sen</a:t>
            </a:r>
            <a:r>
              <a:rPr sz="2400" spc="-300" dirty="0">
                <a:latin typeface="Microsoft Sans Serif"/>
                <a:cs typeface="Microsoft Sans Serif"/>
              </a:rPr>
              <a:t>s</a:t>
            </a:r>
            <a:r>
              <a:rPr sz="2400" spc="-50" dirty="0">
                <a:latin typeface="Microsoft Sans Serif"/>
                <a:cs typeface="Microsoft Sans Serif"/>
              </a:rPr>
              <a:t>iti</a:t>
            </a:r>
            <a:r>
              <a:rPr sz="2400" spc="-130" dirty="0">
                <a:latin typeface="Microsoft Sans Serif"/>
                <a:cs typeface="Microsoft Sans Serif"/>
              </a:rPr>
              <a:t>v</a:t>
            </a:r>
            <a:r>
              <a:rPr sz="2400" spc="-135" dirty="0">
                <a:latin typeface="Microsoft Sans Serif"/>
                <a:cs typeface="Microsoft Sans Serif"/>
              </a:rPr>
              <a:t>e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14" dirty="0">
                <a:latin typeface="Microsoft Sans Serif"/>
                <a:cs typeface="Microsoft Sans Serif"/>
              </a:rPr>
              <a:t>areas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7663" y="3114802"/>
            <a:ext cx="524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25" dirty="0">
                <a:latin typeface="Microsoft Sans Serif"/>
                <a:cs typeface="Microsoft Sans Serif"/>
              </a:rPr>
              <a:t>s</a:t>
            </a:r>
            <a:r>
              <a:rPr sz="2400" spc="-360" dirty="0">
                <a:latin typeface="Microsoft Sans Serif"/>
                <a:cs typeface="Microsoft Sans Serif"/>
              </a:rPr>
              <a:t>u</a:t>
            </a:r>
            <a:r>
              <a:rPr sz="2400" spc="-190" dirty="0">
                <a:latin typeface="Microsoft Sans Serif"/>
                <a:cs typeface="Microsoft Sans Serif"/>
              </a:rPr>
              <a:t>c</a:t>
            </a:r>
            <a:r>
              <a:rPr sz="2400" spc="-285" dirty="0">
                <a:latin typeface="Microsoft Sans Serif"/>
                <a:cs typeface="Microsoft Sans Serif"/>
              </a:rPr>
              <a:t>h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45806" y="2749041"/>
            <a:ext cx="15068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279525" algn="l"/>
              </a:tabLst>
            </a:pPr>
            <a:r>
              <a:rPr sz="2400" spc="-110" dirty="0">
                <a:latin typeface="Microsoft Sans Serif"/>
                <a:cs typeface="Microsoft Sans Serif"/>
              </a:rPr>
              <a:t>activities	</a:t>
            </a:r>
            <a:r>
              <a:rPr sz="2400" spc="-155" dirty="0">
                <a:latin typeface="Microsoft Sans Serif"/>
                <a:cs typeface="Microsoft Sans Serif"/>
              </a:rPr>
              <a:t>in</a:t>
            </a:r>
            <a:endParaRPr sz="24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</a:pPr>
            <a:r>
              <a:rPr sz="2400" spc="-215" dirty="0">
                <a:latin typeface="Microsoft Sans Serif"/>
                <a:cs typeface="Microsoft Sans Serif"/>
              </a:rPr>
              <a:t>as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9135" y="3480257"/>
            <a:ext cx="484505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  <a:tabLst>
                <a:tab pos="1318895" algn="l"/>
                <a:tab pos="2932430" algn="l"/>
                <a:tab pos="388366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b</a:t>
            </a:r>
            <a:r>
              <a:rPr sz="2400" spc="-25" dirty="0">
                <a:latin typeface="Microsoft Sans Serif"/>
                <a:cs typeface="Microsoft Sans Serif"/>
              </a:rPr>
              <a:t>a</a:t>
            </a:r>
            <a:r>
              <a:rPr sz="2400" spc="-220" dirty="0">
                <a:latin typeface="Microsoft Sans Serif"/>
                <a:cs typeface="Microsoft Sans Serif"/>
              </a:rPr>
              <a:t>nk</a:t>
            </a:r>
            <a:r>
              <a:rPr sz="2400" spc="-445" dirty="0">
                <a:latin typeface="Microsoft Sans Serif"/>
                <a:cs typeface="Microsoft Sans Serif"/>
              </a:rPr>
              <a:t>s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75" dirty="0">
                <a:latin typeface="Microsoft Sans Serif"/>
                <a:cs typeface="Microsoft Sans Serif"/>
              </a:rPr>
              <a:t>d</a:t>
            </a:r>
            <a:r>
              <a:rPr sz="2400" spc="-85" dirty="0">
                <a:latin typeface="Microsoft Sans Serif"/>
                <a:cs typeface="Microsoft Sans Serif"/>
              </a:rPr>
              <a:t>e</a:t>
            </a:r>
            <a:r>
              <a:rPr sz="2400" spc="-10" dirty="0">
                <a:latin typeface="Microsoft Sans Serif"/>
                <a:cs typeface="Microsoft Sans Serif"/>
              </a:rPr>
              <a:t>p</a:t>
            </a:r>
            <a:r>
              <a:rPr sz="2400" spc="-25" dirty="0">
                <a:latin typeface="Microsoft Sans Serif"/>
                <a:cs typeface="Microsoft Sans Serif"/>
              </a:rPr>
              <a:t>a</a:t>
            </a:r>
            <a:r>
              <a:rPr sz="2400" spc="50" dirty="0">
                <a:latin typeface="Microsoft Sans Serif"/>
                <a:cs typeface="Microsoft Sans Serif"/>
              </a:rPr>
              <a:t>r</a:t>
            </a:r>
            <a:r>
              <a:rPr sz="2400" spc="-105" dirty="0">
                <a:latin typeface="Microsoft Sans Serif"/>
                <a:cs typeface="Microsoft Sans Serif"/>
              </a:rPr>
              <a:t>t</a:t>
            </a:r>
            <a:r>
              <a:rPr sz="2400" spc="-320" dirty="0">
                <a:latin typeface="Microsoft Sans Serif"/>
                <a:cs typeface="Microsoft Sans Serif"/>
              </a:rPr>
              <a:t>m</a:t>
            </a:r>
            <a:r>
              <a:rPr sz="2400" spc="-145" dirty="0">
                <a:latin typeface="Microsoft Sans Serif"/>
                <a:cs typeface="Microsoft Sans Serif"/>
              </a:rPr>
              <a:t>ent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80" dirty="0">
                <a:latin typeface="Microsoft Sans Serif"/>
                <a:cs typeface="Microsoft Sans Serif"/>
              </a:rPr>
              <a:t>store</a:t>
            </a:r>
            <a:r>
              <a:rPr sz="2400" spc="-245" dirty="0">
                <a:latin typeface="Microsoft Sans Serif"/>
                <a:cs typeface="Microsoft Sans Serif"/>
              </a:rPr>
              <a:t>s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0" dirty="0">
                <a:latin typeface="Microsoft Sans Serif"/>
                <a:cs typeface="Microsoft Sans Serif"/>
              </a:rPr>
              <a:t>p</a:t>
            </a:r>
            <a:r>
              <a:rPr sz="2400" spc="-25" dirty="0">
                <a:latin typeface="Microsoft Sans Serif"/>
                <a:cs typeface="Microsoft Sans Serif"/>
              </a:rPr>
              <a:t>a</a:t>
            </a:r>
            <a:r>
              <a:rPr sz="2400" spc="50" dirty="0">
                <a:latin typeface="Microsoft Sans Serif"/>
                <a:cs typeface="Microsoft Sans Serif"/>
              </a:rPr>
              <a:t>r</a:t>
            </a:r>
            <a:r>
              <a:rPr sz="2400" spc="-114" dirty="0">
                <a:latin typeface="Microsoft Sans Serif"/>
                <a:cs typeface="Microsoft Sans Serif"/>
              </a:rPr>
              <a:t>king</a:t>
            </a:r>
            <a:endParaRPr sz="24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50" dirty="0">
                <a:latin typeface="Microsoft Sans Serif"/>
                <a:cs typeface="Microsoft Sans Serif"/>
              </a:rPr>
              <a:t>lots.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355600" marR="5080" indent="-342900" algn="just">
              <a:lnSpc>
                <a:spcPct val="100000"/>
              </a:lnSpc>
              <a:buClr>
                <a:srgbClr val="DD8046"/>
              </a:buClr>
              <a:buSzPct val="79166"/>
              <a:buFont typeface="Wingdings"/>
              <a:buChar char=""/>
              <a:tabLst>
                <a:tab pos="355600" algn="l"/>
              </a:tabLst>
            </a:pPr>
            <a:r>
              <a:rPr sz="2400" spc="-130" dirty="0">
                <a:latin typeface="Microsoft Sans Serif"/>
                <a:cs typeface="Microsoft Sans Serif"/>
              </a:rPr>
              <a:t>Manual</a:t>
            </a:r>
            <a:r>
              <a:rPr sz="2400" spc="-12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surveillance</a:t>
            </a:r>
            <a:r>
              <a:rPr sz="2400" spc="-14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requires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the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system</a:t>
            </a:r>
            <a:r>
              <a:rPr sz="2400" spc="-22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to </a:t>
            </a:r>
            <a:r>
              <a:rPr sz="2400" spc="-70" dirty="0">
                <a:latin typeface="Microsoft Sans Serif"/>
                <a:cs typeface="Microsoft Sans Serif"/>
              </a:rPr>
              <a:t>be </a:t>
            </a:r>
            <a:r>
              <a:rPr sz="2400" spc="-130" dirty="0">
                <a:latin typeface="Microsoft Sans Serif"/>
                <a:cs typeface="Microsoft Sans Serif"/>
              </a:rPr>
              <a:t>monitored </a:t>
            </a:r>
            <a:r>
              <a:rPr sz="2400" spc="-180" dirty="0">
                <a:latin typeface="Microsoft Sans Serif"/>
                <a:cs typeface="Microsoft Sans Serif"/>
              </a:rPr>
              <a:t>continuously </a:t>
            </a:r>
            <a:r>
              <a:rPr sz="2400" spc="-175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by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a</a:t>
            </a:r>
            <a:r>
              <a:rPr sz="2400" spc="61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person</a:t>
            </a:r>
            <a:r>
              <a:rPr sz="2400" spc="-15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and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spc="-215" dirty="0">
                <a:latin typeface="Microsoft Sans Serif"/>
                <a:cs typeface="Microsoft Sans Serif"/>
              </a:rPr>
              <a:t>is</a:t>
            </a:r>
            <a:r>
              <a:rPr sz="2400" spc="-21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costly</a:t>
            </a:r>
            <a:r>
              <a:rPr sz="2400" spc="-14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and 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problematic.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6052" y="0"/>
            <a:ext cx="1107947" cy="7863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244" y="1857755"/>
            <a:ext cx="3325367" cy="482955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7461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0" y="1981199"/>
            <a:ext cx="5140452" cy="399592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905000"/>
            <a:ext cx="7132319" cy="39944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1981200"/>
            <a:ext cx="5715000" cy="4191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7886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37157"/>
            <a:ext cx="7995284" cy="29756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32740" marR="673735" indent="-320675">
              <a:lnSpc>
                <a:spcPts val="2600"/>
              </a:lnSpc>
              <a:spcBef>
                <a:spcPts val="720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700" b="1" spc="-9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7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65" dirty="0">
                <a:solidFill>
                  <a:srgbClr val="C00000"/>
                </a:solidFill>
                <a:latin typeface="Arial"/>
                <a:cs typeface="Arial"/>
              </a:rPr>
              <a:t>major</a:t>
            </a:r>
            <a:r>
              <a:rPr sz="27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75" dirty="0">
                <a:solidFill>
                  <a:srgbClr val="C00000"/>
                </a:solidFill>
                <a:latin typeface="Arial"/>
                <a:cs typeface="Arial"/>
              </a:rPr>
              <a:t>portion</a:t>
            </a:r>
            <a:r>
              <a:rPr sz="27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3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2700" b="1" spc="1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215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27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60" dirty="0">
                <a:solidFill>
                  <a:srgbClr val="C00000"/>
                </a:solidFill>
                <a:latin typeface="Arial"/>
                <a:cs typeface="Arial"/>
              </a:rPr>
              <a:t>information</a:t>
            </a:r>
            <a:r>
              <a:rPr sz="2700" b="1" spc="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200" dirty="0">
                <a:solidFill>
                  <a:srgbClr val="C00000"/>
                </a:solidFill>
                <a:latin typeface="Arial"/>
                <a:cs typeface="Arial"/>
              </a:rPr>
              <a:t>received</a:t>
            </a:r>
            <a:r>
              <a:rPr sz="27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75" dirty="0">
                <a:solidFill>
                  <a:srgbClr val="C00000"/>
                </a:solidFill>
                <a:latin typeface="Arial"/>
                <a:cs typeface="Arial"/>
              </a:rPr>
              <a:t>by</a:t>
            </a:r>
            <a:r>
              <a:rPr sz="27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80" dirty="0">
                <a:solidFill>
                  <a:srgbClr val="C00000"/>
                </a:solidFill>
                <a:latin typeface="Arial"/>
                <a:cs typeface="Arial"/>
              </a:rPr>
              <a:t>a </a:t>
            </a:r>
            <a:r>
              <a:rPr sz="2700" b="1" spc="-7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220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700" b="1" spc="-235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2700" b="1" spc="-185" dirty="0">
                <a:solidFill>
                  <a:srgbClr val="C00000"/>
                </a:solidFill>
                <a:latin typeface="Arial"/>
                <a:cs typeface="Arial"/>
              </a:rPr>
              <a:t>man</a:t>
            </a:r>
            <a:r>
              <a:rPr sz="27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20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sz="2700" b="1" spc="-15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700" b="1" spc="-240" dirty="0">
                <a:solidFill>
                  <a:srgbClr val="C00000"/>
                </a:solidFill>
                <a:latin typeface="Arial"/>
                <a:cs typeface="Arial"/>
              </a:rPr>
              <a:t>om</a:t>
            </a:r>
            <a:r>
              <a:rPr sz="27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15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700" b="1" spc="-28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2700" b="1" spc="-21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7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204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700" b="1" spc="-24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700" b="1" spc="-8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2700" b="1" spc="-5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700" b="1" spc="-16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700" b="1" spc="-27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2700" b="1" spc="-19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700" b="1" spc="-29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700" b="1" spc="-210" dirty="0">
                <a:solidFill>
                  <a:srgbClr val="C00000"/>
                </a:solidFill>
                <a:latin typeface="Arial"/>
                <a:cs typeface="Arial"/>
              </a:rPr>
              <a:t>ent</a:t>
            </a:r>
            <a:r>
              <a:rPr sz="27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200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27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700" b="1" spc="-8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2700" b="1" spc="-5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700" b="1" spc="-175" dirty="0">
                <a:solidFill>
                  <a:srgbClr val="C00000"/>
                </a:solidFill>
                <a:latin typeface="Arial"/>
                <a:cs typeface="Arial"/>
              </a:rPr>
              <a:t>sual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D8046"/>
              </a:buClr>
              <a:buFont typeface="Wingdings"/>
              <a:buChar char=""/>
            </a:pPr>
            <a:endParaRPr sz="3050">
              <a:latin typeface="Arial"/>
              <a:cs typeface="Arial"/>
            </a:endParaRPr>
          </a:p>
          <a:p>
            <a:pPr marL="332740" marR="1220470" indent="-320675">
              <a:lnSpc>
                <a:spcPts val="2590"/>
              </a:lnSpc>
              <a:buClr>
                <a:srgbClr val="DD8046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700" b="1" spc="-365" dirty="0">
                <a:latin typeface="Arial"/>
                <a:cs typeface="Arial"/>
              </a:rPr>
              <a:t>P</a:t>
            </a:r>
            <a:r>
              <a:rPr sz="2700" b="1" spc="-229" dirty="0">
                <a:latin typeface="Arial"/>
                <a:cs typeface="Arial"/>
              </a:rPr>
              <a:t>r</a:t>
            </a:r>
            <a:r>
              <a:rPr sz="2700" b="1" spc="-310" dirty="0">
                <a:latin typeface="Arial"/>
                <a:cs typeface="Arial"/>
              </a:rPr>
              <a:t>ocess</a:t>
            </a:r>
            <a:r>
              <a:rPr sz="2700" b="1" spc="-85" dirty="0">
                <a:latin typeface="Arial"/>
                <a:cs typeface="Arial"/>
              </a:rPr>
              <a:t>i</a:t>
            </a:r>
            <a:r>
              <a:rPr sz="2700" b="1" spc="-200" dirty="0">
                <a:latin typeface="Arial"/>
                <a:cs typeface="Arial"/>
              </a:rPr>
              <a:t>n</a:t>
            </a:r>
            <a:r>
              <a:rPr sz="2700" b="1" spc="-225" dirty="0">
                <a:latin typeface="Arial"/>
                <a:cs typeface="Arial"/>
              </a:rPr>
              <a:t>g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spc="-80" dirty="0">
                <a:latin typeface="Arial"/>
                <a:cs typeface="Arial"/>
              </a:rPr>
              <a:t>v</a:t>
            </a:r>
            <a:r>
              <a:rPr sz="2700" b="1" spc="-55" dirty="0">
                <a:latin typeface="Arial"/>
                <a:cs typeface="Arial"/>
              </a:rPr>
              <a:t>i</a:t>
            </a:r>
            <a:r>
              <a:rPr sz="2700" b="1" spc="-270" dirty="0">
                <a:latin typeface="Arial"/>
                <a:cs typeface="Arial"/>
              </a:rPr>
              <a:t>s</a:t>
            </a:r>
            <a:r>
              <a:rPr sz="2700" b="1" spc="-305" dirty="0">
                <a:latin typeface="Arial"/>
                <a:cs typeface="Arial"/>
              </a:rPr>
              <a:t>u</a:t>
            </a:r>
            <a:r>
              <a:rPr sz="2700" b="1" spc="-65" dirty="0">
                <a:latin typeface="Arial"/>
                <a:cs typeface="Arial"/>
              </a:rPr>
              <a:t>al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spc="-120" dirty="0">
                <a:latin typeface="Arial"/>
                <a:cs typeface="Arial"/>
              </a:rPr>
              <a:t>in</a:t>
            </a:r>
            <a:r>
              <a:rPr sz="2700" b="1" spc="-125" dirty="0">
                <a:latin typeface="Arial"/>
                <a:cs typeface="Arial"/>
              </a:rPr>
              <a:t>f</a:t>
            </a:r>
            <a:r>
              <a:rPr sz="2700" b="1" spc="-260" dirty="0">
                <a:latin typeface="Arial"/>
                <a:cs typeface="Arial"/>
              </a:rPr>
              <a:t>o</a:t>
            </a:r>
            <a:r>
              <a:rPr sz="2700" b="1" spc="-135" dirty="0">
                <a:latin typeface="Arial"/>
                <a:cs typeface="Arial"/>
              </a:rPr>
              <a:t>r</a:t>
            </a:r>
            <a:r>
              <a:rPr sz="2700" b="1" spc="-210" dirty="0">
                <a:latin typeface="Arial"/>
                <a:cs typeface="Arial"/>
              </a:rPr>
              <a:t>m</a:t>
            </a:r>
            <a:r>
              <a:rPr sz="2700" b="1" spc="-90" dirty="0">
                <a:latin typeface="Arial"/>
                <a:cs typeface="Arial"/>
              </a:rPr>
              <a:t>a</a:t>
            </a:r>
            <a:r>
              <a:rPr sz="2700" b="1" spc="-170" dirty="0">
                <a:latin typeface="Arial"/>
                <a:cs typeface="Arial"/>
              </a:rPr>
              <a:t>tion</a:t>
            </a:r>
            <a:r>
              <a:rPr sz="2700" b="1" spc="10" dirty="0">
                <a:latin typeface="Arial"/>
                <a:cs typeface="Arial"/>
              </a:rPr>
              <a:t> </a:t>
            </a:r>
            <a:r>
              <a:rPr sz="2700" b="1" spc="-270" dirty="0">
                <a:latin typeface="Arial"/>
                <a:cs typeface="Arial"/>
              </a:rPr>
              <a:t>b</a:t>
            </a:r>
            <a:r>
              <a:rPr sz="2700" b="1" spc="-70" dirty="0">
                <a:latin typeface="Arial"/>
                <a:cs typeface="Arial"/>
              </a:rPr>
              <a:t>y</a:t>
            </a:r>
            <a:r>
              <a:rPr sz="2700" b="1" spc="-30" dirty="0">
                <a:latin typeface="Arial"/>
                <a:cs typeface="Arial"/>
              </a:rPr>
              <a:t> </a:t>
            </a:r>
            <a:r>
              <a:rPr sz="2700" b="1" spc="-285" dirty="0">
                <a:latin typeface="Arial"/>
                <a:cs typeface="Arial"/>
              </a:rPr>
              <a:t>com</a:t>
            </a:r>
            <a:r>
              <a:rPr sz="2700" b="1" spc="-270" dirty="0">
                <a:latin typeface="Arial"/>
                <a:cs typeface="Arial"/>
              </a:rPr>
              <a:t>pu</a:t>
            </a:r>
            <a:r>
              <a:rPr sz="2700" b="1" spc="-165" dirty="0">
                <a:latin typeface="Arial"/>
                <a:cs typeface="Arial"/>
              </a:rPr>
              <a:t>t</a:t>
            </a:r>
            <a:r>
              <a:rPr sz="2700" b="1" spc="-210" dirty="0">
                <a:latin typeface="Arial"/>
                <a:cs typeface="Arial"/>
              </a:rPr>
              <a:t>er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70" dirty="0">
                <a:latin typeface="Arial"/>
                <a:cs typeface="Arial"/>
              </a:rPr>
              <a:t>is  </a:t>
            </a:r>
            <a:r>
              <a:rPr sz="2700" b="1" spc="-135" dirty="0">
                <a:latin typeface="Arial"/>
                <a:cs typeface="Arial"/>
              </a:rPr>
              <a:t>drawing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80" dirty="0">
                <a:latin typeface="Arial"/>
                <a:cs typeface="Arial"/>
              </a:rPr>
              <a:t>a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spc="-160" dirty="0">
                <a:latin typeface="Arial"/>
                <a:cs typeface="Arial"/>
              </a:rPr>
              <a:t>lot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spc="-140" dirty="0">
                <a:latin typeface="Arial"/>
                <a:cs typeface="Arial"/>
              </a:rPr>
              <a:t>of</a:t>
            </a:r>
            <a:r>
              <a:rPr sz="2700" b="1" spc="155" dirty="0">
                <a:latin typeface="Arial"/>
                <a:cs typeface="Arial"/>
              </a:rPr>
              <a:t> </a:t>
            </a:r>
            <a:r>
              <a:rPr sz="2700" b="1" spc="-175" dirty="0">
                <a:latin typeface="Arial"/>
                <a:cs typeface="Arial"/>
              </a:rPr>
              <a:t>attention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170" dirty="0">
                <a:latin typeface="Arial"/>
                <a:cs typeface="Arial"/>
              </a:rPr>
              <a:t>by</a:t>
            </a:r>
            <a:r>
              <a:rPr sz="2700" b="1" spc="-30" dirty="0">
                <a:latin typeface="Arial"/>
                <a:cs typeface="Arial"/>
              </a:rPr>
              <a:t> </a:t>
            </a:r>
            <a:r>
              <a:rPr sz="2700" b="1" spc="-215" dirty="0">
                <a:latin typeface="Arial"/>
                <a:cs typeface="Arial"/>
              </a:rPr>
              <a:t>the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spc="-229" dirty="0">
                <a:latin typeface="Arial"/>
                <a:cs typeface="Arial"/>
              </a:rPr>
              <a:t>researchers.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DD8046"/>
              </a:buClr>
              <a:buFont typeface="Wingdings"/>
              <a:buChar char=""/>
            </a:pPr>
            <a:endParaRPr sz="3050">
              <a:latin typeface="Arial"/>
              <a:cs typeface="Arial"/>
            </a:endParaRPr>
          </a:p>
          <a:p>
            <a:pPr marL="332740" marR="5080" indent="-320675">
              <a:lnSpc>
                <a:spcPct val="80000"/>
              </a:lnSpc>
              <a:buClr>
                <a:srgbClr val="DD8046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  <a:tab pos="1021715" algn="l"/>
                <a:tab pos="2268220" algn="l"/>
                <a:tab pos="2760980" algn="l"/>
                <a:tab pos="4242435" algn="l"/>
                <a:tab pos="4638675" algn="l"/>
                <a:tab pos="6248400" algn="l"/>
              </a:tabLst>
            </a:pPr>
            <a:r>
              <a:rPr sz="2700" b="1" spc="-265" dirty="0">
                <a:latin typeface="Arial"/>
                <a:cs typeface="Arial"/>
              </a:rPr>
              <a:t>The	</a:t>
            </a:r>
            <a:r>
              <a:rPr sz="2700" b="1" spc="-280" dirty="0">
                <a:latin typeface="Arial"/>
                <a:cs typeface="Arial"/>
              </a:rPr>
              <a:t>process	</a:t>
            </a:r>
            <a:r>
              <a:rPr sz="2700" b="1" spc="-185" dirty="0">
                <a:latin typeface="Arial"/>
                <a:cs typeface="Arial"/>
              </a:rPr>
              <a:t>o</a:t>
            </a:r>
            <a:r>
              <a:rPr sz="2700" b="1" spc="-100" dirty="0">
                <a:latin typeface="Arial"/>
                <a:cs typeface="Arial"/>
              </a:rPr>
              <a:t>f</a:t>
            </a:r>
            <a:r>
              <a:rPr sz="2700" b="1" dirty="0">
                <a:latin typeface="Arial"/>
                <a:cs typeface="Arial"/>
              </a:rPr>
              <a:t>	</a:t>
            </a:r>
            <a:r>
              <a:rPr sz="2700" b="1" spc="-170" dirty="0">
                <a:latin typeface="Arial"/>
                <a:cs typeface="Arial"/>
              </a:rPr>
              <a:t>r</a:t>
            </a:r>
            <a:r>
              <a:rPr sz="2700" b="1" spc="-254" dirty="0">
                <a:latin typeface="Arial"/>
                <a:cs typeface="Arial"/>
              </a:rPr>
              <a:t>ece</a:t>
            </a:r>
            <a:r>
              <a:rPr sz="2700" b="1" spc="-145" dirty="0">
                <a:latin typeface="Arial"/>
                <a:cs typeface="Arial"/>
              </a:rPr>
              <a:t>i</a:t>
            </a:r>
            <a:r>
              <a:rPr sz="2700" b="1" spc="-140" dirty="0">
                <a:latin typeface="Arial"/>
                <a:cs typeface="Arial"/>
              </a:rPr>
              <a:t>ving</a:t>
            </a:r>
            <a:r>
              <a:rPr sz="2700" b="1" dirty="0">
                <a:latin typeface="Arial"/>
                <a:cs typeface="Arial"/>
              </a:rPr>
              <a:t>	</a:t>
            </a:r>
            <a:r>
              <a:rPr sz="2700" b="1" spc="-245" dirty="0">
                <a:latin typeface="Arial"/>
                <a:cs typeface="Arial"/>
              </a:rPr>
              <a:t>&amp;</a:t>
            </a:r>
            <a:r>
              <a:rPr sz="2700" b="1" dirty="0">
                <a:latin typeface="Arial"/>
                <a:cs typeface="Arial"/>
              </a:rPr>
              <a:t>	</a:t>
            </a:r>
            <a:r>
              <a:rPr sz="2700" b="1" spc="-95" dirty="0">
                <a:latin typeface="Arial"/>
                <a:cs typeface="Arial"/>
              </a:rPr>
              <a:t>a</a:t>
            </a:r>
            <a:r>
              <a:rPr sz="2700" b="1" spc="-100" dirty="0">
                <a:latin typeface="Arial"/>
                <a:cs typeface="Arial"/>
              </a:rPr>
              <a:t>nalyzi</a:t>
            </a:r>
            <a:r>
              <a:rPr sz="2700" b="1" spc="-150" dirty="0">
                <a:latin typeface="Arial"/>
                <a:cs typeface="Arial"/>
              </a:rPr>
              <a:t>n</a:t>
            </a:r>
            <a:r>
              <a:rPr sz="2700" b="1" spc="-225" dirty="0">
                <a:latin typeface="Arial"/>
                <a:cs typeface="Arial"/>
              </a:rPr>
              <a:t>g</a:t>
            </a:r>
            <a:r>
              <a:rPr sz="2700" b="1" dirty="0">
                <a:latin typeface="Arial"/>
                <a:cs typeface="Arial"/>
              </a:rPr>
              <a:t>	</a:t>
            </a:r>
            <a:r>
              <a:rPr sz="2700" b="1" spc="-100" dirty="0">
                <a:latin typeface="Arial"/>
                <a:cs typeface="Arial"/>
              </a:rPr>
              <a:t>(</a:t>
            </a:r>
            <a:r>
              <a:rPr sz="2700" b="1" spc="-165" dirty="0">
                <a:latin typeface="Arial"/>
                <a:cs typeface="Arial"/>
              </a:rPr>
              <a:t>pr</a:t>
            </a:r>
            <a:r>
              <a:rPr sz="2700" b="1" spc="-275" dirty="0">
                <a:latin typeface="Arial"/>
                <a:cs typeface="Arial"/>
              </a:rPr>
              <a:t>o</a:t>
            </a:r>
            <a:r>
              <a:rPr sz="2700" b="1" spc="-254" dirty="0">
                <a:latin typeface="Arial"/>
                <a:cs typeface="Arial"/>
              </a:rPr>
              <a:t>cessi</a:t>
            </a:r>
            <a:r>
              <a:rPr sz="2700" b="1" spc="-330" dirty="0">
                <a:latin typeface="Arial"/>
                <a:cs typeface="Arial"/>
              </a:rPr>
              <a:t>n</a:t>
            </a:r>
            <a:r>
              <a:rPr sz="2700" b="1" spc="-220" dirty="0">
                <a:latin typeface="Arial"/>
                <a:cs typeface="Arial"/>
              </a:rPr>
              <a:t>g</a:t>
            </a:r>
            <a:r>
              <a:rPr sz="2700" b="1" spc="-50" dirty="0">
                <a:latin typeface="Arial"/>
                <a:cs typeface="Arial"/>
              </a:rPr>
              <a:t>)  </a:t>
            </a:r>
            <a:r>
              <a:rPr sz="2700" b="1" spc="-80" dirty="0">
                <a:latin typeface="Arial"/>
                <a:cs typeface="Arial"/>
              </a:rPr>
              <a:t>v</a:t>
            </a:r>
            <a:r>
              <a:rPr sz="2700" b="1" spc="-55" dirty="0">
                <a:latin typeface="Arial"/>
                <a:cs typeface="Arial"/>
              </a:rPr>
              <a:t>i</a:t>
            </a:r>
            <a:r>
              <a:rPr sz="2700" b="1" spc="-270" dirty="0">
                <a:latin typeface="Arial"/>
                <a:cs typeface="Arial"/>
              </a:rPr>
              <a:t>s</a:t>
            </a:r>
            <a:r>
              <a:rPr sz="2700" b="1" spc="-305" dirty="0">
                <a:latin typeface="Arial"/>
                <a:cs typeface="Arial"/>
              </a:rPr>
              <a:t>u</a:t>
            </a:r>
            <a:r>
              <a:rPr sz="2700" b="1" spc="-65" dirty="0">
                <a:latin typeface="Arial"/>
                <a:cs typeface="Arial"/>
              </a:rPr>
              <a:t>al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spc="-85" dirty="0">
                <a:latin typeface="Arial"/>
                <a:cs typeface="Arial"/>
              </a:rPr>
              <a:t>i</a:t>
            </a:r>
            <a:r>
              <a:rPr sz="2700" b="1" spc="-200" dirty="0">
                <a:latin typeface="Arial"/>
                <a:cs typeface="Arial"/>
              </a:rPr>
              <a:t>n</a:t>
            </a:r>
            <a:r>
              <a:rPr sz="2700" b="1" spc="-85" dirty="0">
                <a:latin typeface="Arial"/>
                <a:cs typeface="Arial"/>
              </a:rPr>
              <a:t>f</a:t>
            </a:r>
            <a:r>
              <a:rPr sz="2700" b="1" spc="-260" dirty="0">
                <a:latin typeface="Arial"/>
                <a:cs typeface="Arial"/>
              </a:rPr>
              <a:t>o</a:t>
            </a:r>
            <a:r>
              <a:rPr sz="2700" b="1" spc="-135" dirty="0">
                <a:latin typeface="Arial"/>
                <a:cs typeface="Arial"/>
              </a:rPr>
              <a:t>r</a:t>
            </a:r>
            <a:r>
              <a:rPr sz="2700" b="1" spc="-210" dirty="0">
                <a:latin typeface="Arial"/>
                <a:cs typeface="Arial"/>
              </a:rPr>
              <a:t>m</a:t>
            </a:r>
            <a:r>
              <a:rPr sz="2700" b="1" spc="-90" dirty="0">
                <a:latin typeface="Arial"/>
                <a:cs typeface="Arial"/>
              </a:rPr>
              <a:t>a</a:t>
            </a:r>
            <a:r>
              <a:rPr sz="2700" b="1" spc="-170" dirty="0">
                <a:latin typeface="Arial"/>
                <a:cs typeface="Arial"/>
              </a:rPr>
              <a:t>tion</a:t>
            </a:r>
            <a:r>
              <a:rPr sz="2700" b="1" spc="20" dirty="0">
                <a:latin typeface="Arial"/>
                <a:cs typeface="Arial"/>
              </a:rPr>
              <a:t> </a:t>
            </a:r>
            <a:r>
              <a:rPr sz="2700" b="1" spc="-204" dirty="0">
                <a:latin typeface="Arial"/>
                <a:cs typeface="Arial"/>
              </a:rPr>
              <a:t>b</a:t>
            </a:r>
            <a:r>
              <a:rPr sz="2700" b="1" spc="-135" dirty="0">
                <a:latin typeface="Arial"/>
                <a:cs typeface="Arial"/>
              </a:rPr>
              <a:t>y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spc="-185" dirty="0">
                <a:latin typeface="Arial"/>
                <a:cs typeface="Arial"/>
              </a:rPr>
              <a:t>d</a:t>
            </a:r>
            <a:r>
              <a:rPr sz="2700" b="1" spc="-100" dirty="0">
                <a:latin typeface="Arial"/>
                <a:cs typeface="Arial"/>
              </a:rPr>
              <a:t>i</a:t>
            </a:r>
            <a:r>
              <a:rPr sz="2700" b="1" spc="-185" dirty="0">
                <a:latin typeface="Arial"/>
                <a:cs typeface="Arial"/>
              </a:rPr>
              <a:t>g</a:t>
            </a:r>
            <a:r>
              <a:rPr sz="2700" b="1" spc="-95" dirty="0">
                <a:latin typeface="Arial"/>
                <a:cs typeface="Arial"/>
              </a:rPr>
              <a:t>i</a:t>
            </a:r>
            <a:r>
              <a:rPr sz="2700" b="1" spc="-110" dirty="0">
                <a:latin typeface="Arial"/>
                <a:cs typeface="Arial"/>
              </a:rPr>
              <a:t>tal</a:t>
            </a:r>
            <a:r>
              <a:rPr sz="2700" b="1" spc="-30" dirty="0">
                <a:latin typeface="Arial"/>
                <a:cs typeface="Arial"/>
              </a:rPr>
              <a:t> </a:t>
            </a:r>
            <a:r>
              <a:rPr sz="2700" b="1" spc="-254" dirty="0">
                <a:latin typeface="Arial"/>
                <a:cs typeface="Arial"/>
              </a:rPr>
              <a:t>co</a:t>
            </a:r>
            <a:r>
              <a:rPr sz="2700" b="1" spc="-400" dirty="0">
                <a:latin typeface="Arial"/>
                <a:cs typeface="Arial"/>
              </a:rPr>
              <a:t>m</a:t>
            </a:r>
            <a:r>
              <a:rPr sz="2700" b="1" spc="-215" dirty="0">
                <a:latin typeface="Arial"/>
                <a:cs typeface="Arial"/>
              </a:rPr>
              <a:t>p</a:t>
            </a:r>
            <a:r>
              <a:rPr sz="2700" b="1" spc="-229" dirty="0">
                <a:latin typeface="Arial"/>
                <a:cs typeface="Arial"/>
              </a:rPr>
              <a:t>u</a:t>
            </a:r>
            <a:r>
              <a:rPr sz="2700" b="1" spc="-204" dirty="0">
                <a:latin typeface="Arial"/>
                <a:cs typeface="Arial"/>
              </a:rPr>
              <a:t>ter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145" dirty="0">
                <a:latin typeface="Arial"/>
                <a:cs typeface="Arial"/>
              </a:rPr>
              <a:t>i</a:t>
            </a:r>
            <a:r>
              <a:rPr sz="2700" b="1" spc="-265" dirty="0">
                <a:latin typeface="Arial"/>
                <a:cs typeface="Arial"/>
              </a:rPr>
              <a:t>s</a:t>
            </a:r>
            <a:r>
              <a:rPr sz="2700" b="1" spc="-45" dirty="0">
                <a:latin typeface="Arial"/>
                <a:cs typeface="Arial"/>
              </a:rPr>
              <a:t> </a:t>
            </a:r>
            <a:r>
              <a:rPr sz="2700" b="1" spc="-165" dirty="0">
                <a:latin typeface="Arial"/>
                <a:cs typeface="Arial"/>
              </a:rPr>
              <a:t>cal</a:t>
            </a:r>
            <a:r>
              <a:rPr sz="2700" b="1" spc="-114" dirty="0">
                <a:latin typeface="Arial"/>
                <a:cs typeface="Arial"/>
              </a:rPr>
              <a:t>l</a:t>
            </a:r>
            <a:r>
              <a:rPr sz="2700" b="1" spc="-215" dirty="0">
                <a:latin typeface="Arial"/>
                <a:cs typeface="Arial"/>
              </a:rPr>
              <a:t>ed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4413" y="4776978"/>
            <a:ext cx="6309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25" dirty="0">
                <a:solidFill>
                  <a:srgbClr val="006FC0"/>
                </a:solidFill>
                <a:latin typeface="Arial"/>
                <a:cs typeface="Arial"/>
              </a:rPr>
              <a:t>Digital</a:t>
            </a:r>
            <a:r>
              <a:rPr sz="4800" b="1" spc="-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800" b="1" spc="-235" dirty="0">
                <a:solidFill>
                  <a:srgbClr val="006FC0"/>
                </a:solidFill>
                <a:latin typeface="Arial"/>
                <a:cs typeface="Arial"/>
              </a:rPr>
              <a:t>Im</a:t>
            </a:r>
            <a:r>
              <a:rPr sz="4800" b="1" spc="-12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4800" b="1" spc="-385" dirty="0">
                <a:solidFill>
                  <a:srgbClr val="006FC0"/>
                </a:solidFill>
                <a:latin typeface="Arial"/>
                <a:cs typeface="Arial"/>
              </a:rPr>
              <a:t>ge</a:t>
            </a:r>
            <a:r>
              <a:rPr sz="4800" b="1" spc="-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800" b="1" spc="-465" dirty="0">
                <a:solidFill>
                  <a:srgbClr val="006FC0"/>
                </a:solidFill>
                <a:latin typeface="Arial"/>
                <a:cs typeface="Arial"/>
              </a:rPr>
              <a:t>Processing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914400" y="1905000"/>
            <a:ext cx="6748780" cy="3458210"/>
            <a:chOff x="914400" y="1905000"/>
            <a:chExt cx="6748780" cy="3458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9711" y="2638043"/>
              <a:ext cx="3057525" cy="15819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1905000"/>
              <a:ext cx="6748271" cy="345795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835" y="2528146"/>
            <a:ext cx="5979318" cy="36683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2140" y="1687195"/>
            <a:ext cx="41979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5" dirty="0">
                <a:latin typeface="Arial"/>
                <a:cs typeface="Arial"/>
              </a:rPr>
              <a:t>Clothin</a:t>
            </a:r>
            <a:r>
              <a:rPr sz="3200" b="1" spc="-275" dirty="0">
                <a:latin typeface="Arial"/>
                <a:cs typeface="Arial"/>
              </a:rPr>
              <a:t>g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75" dirty="0">
                <a:latin typeface="Arial"/>
                <a:cs typeface="Arial"/>
              </a:rPr>
              <a:t>I</a:t>
            </a:r>
            <a:r>
              <a:rPr sz="3200" b="1" spc="-245" dirty="0">
                <a:latin typeface="Arial"/>
                <a:cs typeface="Arial"/>
              </a:rPr>
              <a:t>m</a:t>
            </a:r>
            <a:r>
              <a:rPr sz="3200" b="1" spc="-105" dirty="0">
                <a:latin typeface="Arial"/>
                <a:cs typeface="Arial"/>
              </a:rPr>
              <a:t>a</a:t>
            </a:r>
            <a:r>
              <a:rPr sz="3200" b="1" spc="-254" dirty="0">
                <a:latin typeface="Arial"/>
                <a:cs typeface="Arial"/>
              </a:rPr>
              <a:t>ge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spc="-540" dirty="0">
                <a:latin typeface="Arial"/>
                <a:cs typeface="Arial"/>
              </a:rPr>
              <a:t>R</a:t>
            </a:r>
            <a:r>
              <a:rPr sz="3200" b="1" spc="-190" dirty="0">
                <a:latin typeface="Arial"/>
                <a:cs typeface="Arial"/>
              </a:rPr>
              <a:t>etri</a:t>
            </a:r>
            <a:r>
              <a:rPr sz="3200" b="1" spc="-335" dirty="0">
                <a:latin typeface="Arial"/>
                <a:cs typeface="Arial"/>
              </a:rPr>
              <a:t>e</a:t>
            </a:r>
            <a:r>
              <a:rPr sz="3200" b="1" spc="-114" dirty="0">
                <a:latin typeface="Arial"/>
                <a:cs typeface="Arial"/>
              </a:rPr>
              <a:t>v</a:t>
            </a:r>
            <a:r>
              <a:rPr sz="3200" b="1" spc="-75" dirty="0">
                <a:latin typeface="Arial"/>
                <a:cs typeface="Arial"/>
              </a:rPr>
              <a:t>al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387" y="1523388"/>
            <a:ext cx="5140325" cy="102361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81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800" b="1" spc="-150" dirty="0">
                <a:latin typeface="Arial"/>
                <a:cs typeface="Arial"/>
              </a:rPr>
              <a:t>Appl</a:t>
            </a:r>
            <a:r>
              <a:rPr sz="2800" b="1" spc="-65" dirty="0">
                <a:latin typeface="Arial"/>
                <a:cs typeface="Arial"/>
              </a:rPr>
              <a:t>i</a:t>
            </a:r>
            <a:r>
              <a:rPr sz="2800" b="1" spc="-254" dirty="0">
                <a:latin typeface="Arial"/>
                <a:cs typeface="Arial"/>
              </a:rPr>
              <a:t>c</a:t>
            </a:r>
            <a:r>
              <a:rPr sz="2800" b="1" spc="-200" dirty="0">
                <a:latin typeface="Arial"/>
                <a:cs typeface="Arial"/>
              </a:rPr>
              <a:t>a</a:t>
            </a:r>
            <a:r>
              <a:rPr sz="2800" b="1" spc="-145" dirty="0">
                <a:latin typeface="Arial"/>
                <a:cs typeface="Arial"/>
              </a:rPr>
              <a:t>t</a:t>
            </a:r>
            <a:r>
              <a:rPr sz="2800" b="1" spc="-114" dirty="0">
                <a:latin typeface="Arial"/>
                <a:cs typeface="Arial"/>
              </a:rPr>
              <a:t>i</a:t>
            </a:r>
            <a:r>
              <a:rPr sz="2800" b="1" spc="-275" dirty="0">
                <a:latin typeface="Arial"/>
                <a:cs typeface="Arial"/>
              </a:rPr>
              <a:t>ons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140" dirty="0">
                <a:latin typeface="Arial"/>
                <a:cs typeface="Arial"/>
              </a:rPr>
              <a:t>in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spc="-200" dirty="0">
                <a:latin typeface="Arial"/>
                <a:cs typeface="Arial"/>
              </a:rPr>
              <a:t>Agricul</a:t>
            </a:r>
            <a:r>
              <a:rPr sz="2800" b="1" spc="-130" dirty="0">
                <a:latin typeface="Arial"/>
                <a:cs typeface="Arial"/>
              </a:rPr>
              <a:t>t</a:t>
            </a:r>
            <a:r>
              <a:rPr sz="2800" b="1" spc="-270" dirty="0">
                <a:latin typeface="Arial"/>
                <a:cs typeface="Arial"/>
              </a:rPr>
              <a:t>u</a:t>
            </a:r>
            <a:r>
              <a:rPr sz="2800" b="1" spc="-114" dirty="0">
                <a:latin typeface="Arial"/>
                <a:cs typeface="Arial"/>
              </a:rPr>
              <a:t>r</a:t>
            </a:r>
            <a:r>
              <a:rPr sz="2800" b="1" spc="-22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65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0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Fruit </a:t>
            </a:r>
            <a:r>
              <a:rPr sz="2600" spc="-5" dirty="0">
                <a:latin typeface="Times New Roman"/>
                <a:cs typeface="Times New Roman"/>
              </a:rPr>
              <a:t>and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35" dirty="0">
                <a:latin typeface="Times New Roman"/>
                <a:cs typeface="Times New Roman"/>
              </a:rPr>
              <a:t>Vegetable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Classification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971800"/>
            <a:ext cx="8610978" cy="26666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387" y="1518869"/>
            <a:ext cx="7635875" cy="91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59375"/>
              <a:buFont typeface="Wingdings"/>
              <a:buChar char=""/>
              <a:tabLst>
                <a:tab pos="333375" algn="l"/>
              </a:tabLst>
            </a:pPr>
            <a:r>
              <a:rPr sz="3200" b="1" spc="-185" dirty="0">
                <a:latin typeface="Arial"/>
                <a:cs typeface="Arial"/>
              </a:rPr>
              <a:t>Applic</a:t>
            </a:r>
            <a:r>
              <a:rPr sz="3200" b="1" spc="-150" dirty="0">
                <a:latin typeface="Arial"/>
                <a:cs typeface="Arial"/>
              </a:rPr>
              <a:t>a</a:t>
            </a:r>
            <a:r>
              <a:rPr sz="3200" b="1" spc="-160" dirty="0">
                <a:latin typeface="Arial"/>
                <a:cs typeface="Arial"/>
              </a:rPr>
              <a:t>t</a:t>
            </a:r>
            <a:r>
              <a:rPr sz="3200" b="1" spc="-150" dirty="0">
                <a:latin typeface="Arial"/>
                <a:cs typeface="Arial"/>
              </a:rPr>
              <a:t>i</a:t>
            </a:r>
            <a:r>
              <a:rPr sz="3200" b="1" spc="-310" dirty="0">
                <a:latin typeface="Arial"/>
                <a:cs typeface="Arial"/>
              </a:rPr>
              <a:t>ons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spc="-155" dirty="0">
                <a:latin typeface="Arial"/>
                <a:cs typeface="Arial"/>
              </a:rPr>
              <a:t>in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spc="-225" dirty="0">
                <a:latin typeface="Arial"/>
                <a:cs typeface="Arial"/>
              </a:rPr>
              <a:t>Agricu</a:t>
            </a:r>
            <a:r>
              <a:rPr sz="3200" b="1" spc="-135" dirty="0">
                <a:latin typeface="Arial"/>
                <a:cs typeface="Arial"/>
              </a:rPr>
              <a:t>l</a:t>
            </a:r>
            <a:r>
              <a:rPr sz="3200" b="1" spc="-260" dirty="0">
                <a:latin typeface="Arial"/>
                <a:cs typeface="Arial"/>
              </a:rPr>
              <a:t>tu</a:t>
            </a:r>
            <a:r>
              <a:rPr sz="3200" b="1" spc="-160" dirty="0">
                <a:latin typeface="Arial"/>
                <a:cs typeface="Arial"/>
              </a:rPr>
              <a:t>r</a:t>
            </a:r>
            <a:r>
              <a:rPr sz="3200" b="1" spc="-245" dirty="0">
                <a:latin typeface="Arial"/>
                <a:cs typeface="Arial"/>
              </a:rPr>
              <a:t>e</a:t>
            </a:r>
            <a:r>
              <a:rPr sz="3200" b="1" spc="-50" dirty="0">
                <a:latin typeface="Arial"/>
                <a:cs typeface="Arial"/>
              </a:rPr>
              <a:t> </a:t>
            </a:r>
            <a:r>
              <a:rPr sz="3200" b="1" spc="5" dirty="0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  <a:spcBef>
                <a:spcPts val="125"/>
              </a:spcBef>
            </a:pPr>
            <a:r>
              <a:rPr sz="2500" spc="-5" dirty="0">
                <a:latin typeface="Times New Roman"/>
                <a:cs typeface="Times New Roman"/>
              </a:rPr>
              <a:t>Automatic</a:t>
            </a:r>
            <a:r>
              <a:rPr sz="2500" spc="5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Detection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and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Classification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of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Fruit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Diseases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955" y="2971800"/>
            <a:ext cx="8734044" cy="3527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016" y="2802384"/>
            <a:ext cx="5989019" cy="35273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7244" y="1763395"/>
            <a:ext cx="44970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15" dirty="0">
                <a:latin typeface="Arial"/>
                <a:cs typeface="Arial"/>
              </a:rPr>
              <a:t>Plant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70" dirty="0">
                <a:latin typeface="Arial"/>
                <a:cs typeface="Arial"/>
              </a:rPr>
              <a:t>I</a:t>
            </a:r>
            <a:r>
              <a:rPr sz="3200" b="1" spc="-190" dirty="0">
                <a:latin typeface="Arial"/>
                <a:cs typeface="Arial"/>
              </a:rPr>
              <a:t>dentific</a:t>
            </a:r>
            <a:r>
              <a:rPr sz="3200" b="1" spc="-180" dirty="0">
                <a:latin typeface="Arial"/>
                <a:cs typeface="Arial"/>
              </a:rPr>
              <a:t>a</a:t>
            </a:r>
            <a:r>
              <a:rPr sz="3200" b="1" spc="-160" dirty="0">
                <a:latin typeface="Arial"/>
                <a:cs typeface="Arial"/>
              </a:rPr>
              <a:t>t</a:t>
            </a:r>
            <a:r>
              <a:rPr sz="3200" b="1" spc="-145" dirty="0">
                <a:latin typeface="Arial"/>
                <a:cs typeface="Arial"/>
              </a:rPr>
              <a:t>i</a:t>
            </a:r>
            <a:r>
              <a:rPr sz="3200" b="1" spc="-254" dirty="0">
                <a:latin typeface="Arial"/>
                <a:cs typeface="Arial"/>
              </a:rPr>
              <a:t>on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285" dirty="0">
                <a:latin typeface="Arial"/>
                <a:cs typeface="Arial"/>
              </a:rPr>
              <a:t>system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743200"/>
            <a:ext cx="6882383" cy="3200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81098"/>
            <a:ext cx="5137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95" dirty="0">
                <a:latin typeface="Arial"/>
                <a:cs typeface="Arial"/>
              </a:rPr>
              <a:t>Sa</a:t>
            </a:r>
            <a:r>
              <a:rPr sz="4000" b="1" spc="-175" dirty="0">
                <a:latin typeface="Arial"/>
                <a:cs typeface="Arial"/>
              </a:rPr>
              <a:t>l</a:t>
            </a:r>
            <a:r>
              <a:rPr sz="4000" b="1" spc="-204" dirty="0">
                <a:latin typeface="Arial"/>
                <a:cs typeface="Arial"/>
              </a:rPr>
              <a:t>ie</a:t>
            </a:r>
            <a:r>
              <a:rPr sz="4000" b="1" spc="-295" dirty="0">
                <a:latin typeface="Arial"/>
                <a:cs typeface="Arial"/>
              </a:rPr>
              <a:t>nt</a:t>
            </a:r>
            <a:r>
              <a:rPr sz="4000" b="1" spc="-75" dirty="0">
                <a:latin typeface="Arial"/>
                <a:cs typeface="Arial"/>
              </a:rPr>
              <a:t> </a:t>
            </a:r>
            <a:r>
              <a:rPr sz="4000" b="1" spc="-680" dirty="0">
                <a:latin typeface="Arial"/>
                <a:cs typeface="Arial"/>
              </a:rPr>
              <a:t>R</a:t>
            </a:r>
            <a:r>
              <a:rPr sz="4000" b="1" spc="-229" dirty="0">
                <a:latin typeface="Arial"/>
                <a:cs typeface="Arial"/>
              </a:rPr>
              <a:t>e</a:t>
            </a:r>
            <a:r>
              <a:rPr sz="4000" b="1" spc="-265" dirty="0">
                <a:latin typeface="Arial"/>
                <a:cs typeface="Arial"/>
              </a:rPr>
              <a:t>gion</a:t>
            </a:r>
            <a:r>
              <a:rPr sz="4000" b="1" spc="-50" dirty="0">
                <a:latin typeface="Arial"/>
                <a:cs typeface="Arial"/>
              </a:rPr>
              <a:t> </a:t>
            </a:r>
            <a:r>
              <a:rPr sz="4000" b="1" spc="-315" dirty="0">
                <a:latin typeface="Arial"/>
                <a:cs typeface="Arial"/>
              </a:rPr>
              <a:t>Det</a:t>
            </a:r>
            <a:r>
              <a:rPr sz="4000" b="1" spc="-320" dirty="0">
                <a:latin typeface="Arial"/>
                <a:cs typeface="Arial"/>
              </a:rPr>
              <a:t>e</a:t>
            </a:r>
            <a:r>
              <a:rPr sz="4000" b="1" spc="-325" dirty="0">
                <a:latin typeface="Arial"/>
                <a:cs typeface="Arial"/>
              </a:rPr>
              <a:t>ction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4038600"/>
            <a:ext cx="4876800" cy="1905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3200" y="4724400"/>
            <a:ext cx="1828800" cy="18074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3200" y="2057400"/>
            <a:ext cx="1828800" cy="18562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8340" y="1610995"/>
            <a:ext cx="501840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185" dirty="0">
                <a:latin typeface="Arial"/>
                <a:cs typeface="Arial"/>
              </a:rPr>
              <a:t>Di</a:t>
            </a:r>
            <a:r>
              <a:rPr sz="3200" b="1" spc="-240" dirty="0">
                <a:latin typeface="Arial"/>
                <a:cs typeface="Arial"/>
              </a:rPr>
              <a:t>g</a:t>
            </a:r>
            <a:r>
              <a:rPr sz="3200" b="1" spc="-135" dirty="0">
                <a:latin typeface="Arial"/>
                <a:cs typeface="Arial"/>
              </a:rPr>
              <a:t>i</a:t>
            </a:r>
            <a:r>
              <a:rPr sz="3200" b="1" spc="-170" dirty="0">
                <a:latin typeface="Arial"/>
                <a:cs typeface="Arial"/>
              </a:rPr>
              <a:t>t</a:t>
            </a:r>
            <a:r>
              <a:rPr sz="3200" b="1" spc="-75" dirty="0">
                <a:latin typeface="Arial"/>
                <a:cs typeface="Arial"/>
              </a:rPr>
              <a:t>al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155" dirty="0">
                <a:latin typeface="Arial"/>
                <a:cs typeface="Arial"/>
              </a:rPr>
              <a:t>im</a:t>
            </a:r>
            <a:r>
              <a:rPr sz="3200" b="1" spc="-100" dirty="0">
                <a:latin typeface="Arial"/>
                <a:cs typeface="Arial"/>
              </a:rPr>
              <a:t>a</a:t>
            </a:r>
            <a:r>
              <a:rPr sz="3200" b="1" spc="-254" dirty="0">
                <a:latin typeface="Arial"/>
                <a:cs typeface="Arial"/>
              </a:rPr>
              <a:t>ge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245" dirty="0">
                <a:latin typeface="Arial"/>
                <a:cs typeface="Arial"/>
              </a:rPr>
              <a:t>m</a:t>
            </a:r>
            <a:r>
              <a:rPr sz="3200" b="1" spc="-100" dirty="0">
                <a:latin typeface="Arial"/>
                <a:cs typeface="Arial"/>
              </a:rPr>
              <a:t>a</a:t>
            </a:r>
            <a:r>
              <a:rPr sz="3200" b="1" spc="-235" dirty="0">
                <a:latin typeface="Arial"/>
                <a:cs typeface="Arial"/>
              </a:rPr>
              <a:t>t</a:t>
            </a:r>
            <a:r>
              <a:rPr sz="3200" b="1" spc="-245" dirty="0">
                <a:latin typeface="Arial"/>
                <a:cs typeface="Arial"/>
              </a:rPr>
              <a:t>t</a:t>
            </a:r>
            <a:r>
              <a:rPr sz="3200" b="1" spc="-195" dirty="0">
                <a:latin typeface="Arial"/>
                <a:cs typeface="Arial"/>
              </a:rPr>
              <a:t>ing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i</a:t>
            </a:r>
            <a:r>
              <a:rPr sz="3200" spc="-385" dirty="0">
                <a:latin typeface="Microsoft Sans Serif"/>
                <a:cs typeface="Microsoft Sans Serif"/>
              </a:rPr>
              <a:t>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a  </a:t>
            </a:r>
            <a:r>
              <a:rPr sz="3200" spc="-310" dirty="0">
                <a:latin typeface="Microsoft Sans Serif"/>
                <a:cs typeface="Microsoft Sans Serif"/>
              </a:rPr>
              <a:t>w</a:t>
            </a:r>
            <a:r>
              <a:rPr sz="3200" spc="-80" dirty="0">
                <a:latin typeface="Microsoft Sans Serif"/>
                <a:cs typeface="Microsoft Sans Serif"/>
              </a:rPr>
              <a:t>a</a:t>
            </a:r>
            <a:r>
              <a:rPr sz="3200" dirty="0">
                <a:latin typeface="Microsoft Sans Serif"/>
                <a:cs typeface="Microsoft Sans Serif"/>
              </a:rPr>
              <a:t>y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th</a:t>
            </a:r>
            <a:r>
              <a:rPr sz="3200" spc="-180" dirty="0">
                <a:latin typeface="Microsoft Sans Serif"/>
                <a:cs typeface="Microsoft Sans Serif"/>
              </a:rPr>
              <a:t>r</a:t>
            </a:r>
            <a:r>
              <a:rPr sz="3200" spc="-280" dirty="0">
                <a:latin typeface="Microsoft Sans Serif"/>
                <a:cs typeface="Microsoft Sans Serif"/>
              </a:rPr>
              <a:t>o</a:t>
            </a:r>
            <a:r>
              <a:rPr sz="3200" spc="-275" dirty="0">
                <a:latin typeface="Microsoft Sans Serif"/>
                <a:cs typeface="Microsoft Sans Serif"/>
              </a:rPr>
              <a:t>u</a:t>
            </a:r>
            <a:r>
              <a:rPr sz="3200" spc="-195" dirty="0">
                <a:latin typeface="Microsoft Sans Serif"/>
                <a:cs typeface="Microsoft Sans Serif"/>
              </a:rPr>
              <a:t>gh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45" dirty="0">
                <a:latin typeface="Microsoft Sans Serif"/>
                <a:cs typeface="Microsoft Sans Serif"/>
              </a:rPr>
              <a:t>wh</a:t>
            </a:r>
            <a:r>
              <a:rPr sz="3200" spc="-85" dirty="0">
                <a:latin typeface="Microsoft Sans Serif"/>
                <a:cs typeface="Microsoft Sans Serif"/>
              </a:rPr>
              <a:t>i</a:t>
            </a:r>
            <a:r>
              <a:rPr sz="3200" spc="-240" dirty="0">
                <a:latin typeface="Microsoft Sans Serif"/>
                <a:cs typeface="Microsoft Sans Serif"/>
              </a:rPr>
              <a:t>c</a:t>
            </a:r>
            <a:r>
              <a:rPr sz="3200" spc="-380" dirty="0">
                <a:latin typeface="Microsoft Sans Serif"/>
                <a:cs typeface="Microsoft Sans Serif"/>
              </a:rPr>
              <a:t>h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35" dirty="0">
                <a:latin typeface="Microsoft Sans Serif"/>
                <a:cs typeface="Microsoft Sans Serif"/>
              </a:rPr>
              <a:t>w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can  </a:t>
            </a:r>
            <a:r>
              <a:rPr sz="3200" spc="-105" dirty="0">
                <a:latin typeface="Microsoft Sans Serif"/>
                <a:cs typeface="Microsoft Sans Serif"/>
              </a:rPr>
              <a:t>extract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foreground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object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from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95" dirty="0">
                <a:latin typeface="Microsoft Sans Serif"/>
                <a:cs typeface="Microsoft Sans Serif"/>
              </a:rPr>
              <a:t>the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given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image.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06056" y="4029455"/>
            <a:ext cx="401320" cy="477520"/>
            <a:chOff x="7306056" y="4029455"/>
            <a:chExt cx="401320" cy="477520"/>
          </a:xfrm>
        </p:grpSpPr>
        <p:sp>
          <p:nvSpPr>
            <p:cNvPr id="7" name="object 7"/>
            <p:cNvSpPr/>
            <p:nvPr/>
          </p:nvSpPr>
          <p:spPr>
            <a:xfrm>
              <a:off x="7315962" y="4039361"/>
              <a:ext cx="381000" cy="457200"/>
            </a:xfrm>
            <a:custGeom>
              <a:avLst/>
              <a:gdLst/>
              <a:ahLst/>
              <a:cxnLst/>
              <a:rect l="l" t="t" r="r" b="b"/>
              <a:pathLst>
                <a:path w="381000" h="457200">
                  <a:moveTo>
                    <a:pt x="285750" y="0"/>
                  </a:moveTo>
                  <a:lnTo>
                    <a:pt x="95250" y="0"/>
                  </a:lnTo>
                  <a:lnTo>
                    <a:pt x="95250" y="266700"/>
                  </a:lnTo>
                  <a:lnTo>
                    <a:pt x="0" y="266700"/>
                  </a:lnTo>
                  <a:lnTo>
                    <a:pt x="190500" y="457200"/>
                  </a:lnTo>
                  <a:lnTo>
                    <a:pt x="381000" y="266700"/>
                  </a:lnTo>
                  <a:lnTo>
                    <a:pt x="285750" y="2667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15962" y="4039361"/>
              <a:ext cx="381000" cy="457200"/>
            </a:xfrm>
            <a:custGeom>
              <a:avLst/>
              <a:gdLst/>
              <a:ahLst/>
              <a:cxnLst/>
              <a:rect l="l" t="t" r="r" b="b"/>
              <a:pathLst>
                <a:path w="381000" h="457200">
                  <a:moveTo>
                    <a:pt x="0" y="266700"/>
                  </a:moveTo>
                  <a:lnTo>
                    <a:pt x="95250" y="266700"/>
                  </a:lnTo>
                  <a:lnTo>
                    <a:pt x="95250" y="0"/>
                  </a:lnTo>
                  <a:lnTo>
                    <a:pt x="285750" y="0"/>
                  </a:lnTo>
                  <a:lnTo>
                    <a:pt x="285750" y="266700"/>
                  </a:lnTo>
                  <a:lnTo>
                    <a:pt x="381000" y="266700"/>
                  </a:lnTo>
                  <a:lnTo>
                    <a:pt x="190500" y="457200"/>
                  </a:lnTo>
                  <a:lnTo>
                    <a:pt x="0" y="266700"/>
                  </a:lnTo>
                  <a:close/>
                </a:path>
              </a:pathLst>
            </a:custGeom>
            <a:ln w="19812">
              <a:solidFill>
                <a:srgbClr val="6B85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743200"/>
            <a:ext cx="7277165" cy="381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84146"/>
            <a:ext cx="4672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75" dirty="0">
                <a:latin typeface="Arial"/>
                <a:cs typeface="Arial"/>
              </a:rPr>
              <a:t>Im</a:t>
            </a:r>
            <a:r>
              <a:rPr sz="3600" b="1" spc="-100" dirty="0">
                <a:latin typeface="Arial"/>
                <a:cs typeface="Arial"/>
              </a:rPr>
              <a:t>a</a:t>
            </a:r>
            <a:r>
              <a:rPr sz="3600" b="1" spc="-290" dirty="0">
                <a:latin typeface="Arial"/>
                <a:cs typeface="Arial"/>
              </a:rPr>
              <a:t>ge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spc="-585" dirty="0">
                <a:latin typeface="Arial"/>
                <a:cs typeface="Arial"/>
              </a:rPr>
              <a:t>F</a:t>
            </a:r>
            <a:r>
              <a:rPr sz="3600" b="1" spc="-345" dirty="0">
                <a:latin typeface="Arial"/>
                <a:cs typeface="Arial"/>
              </a:rPr>
              <a:t>o</a:t>
            </a:r>
            <a:r>
              <a:rPr sz="3600" b="1" spc="-155" dirty="0">
                <a:latin typeface="Arial"/>
                <a:cs typeface="Arial"/>
              </a:rPr>
              <a:t>r</a:t>
            </a:r>
            <a:r>
              <a:rPr sz="3600" b="1" spc="-320" dirty="0">
                <a:latin typeface="Arial"/>
                <a:cs typeface="Arial"/>
              </a:rPr>
              <a:t>ge</a:t>
            </a:r>
            <a:r>
              <a:rPr sz="3600" b="1" spc="-140" dirty="0">
                <a:latin typeface="Arial"/>
                <a:cs typeface="Arial"/>
              </a:rPr>
              <a:t>r</a:t>
            </a:r>
            <a:r>
              <a:rPr sz="3600" b="1" spc="-95" dirty="0">
                <a:latin typeface="Arial"/>
                <a:cs typeface="Arial"/>
              </a:rPr>
              <a:t>y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spc="-290" dirty="0">
                <a:latin typeface="Arial"/>
                <a:cs typeface="Arial"/>
              </a:rPr>
              <a:t>Detection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387" y="1612519"/>
            <a:ext cx="272161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b="1" spc="-235" dirty="0">
                <a:latin typeface="Arial"/>
                <a:cs typeface="Arial"/>
              </a:rPr>
              <a:t>Objec</a:t>
            </a:r>
            <a:r>
              <a:rPr sz="2900" b="1" spc="-135" dirty="0">
                <a:latin typeface="Arial"/>
                <a:cs typeface="Arial"/>
              </a:rPr>
              <a:t>t</a:t>
            </a:r>
            <a:r>
              <a:rPr sz="2900" b="1" spc="-55" dirty="0">
                <a:latin typeface="Arial"/>
                <a:cs typeface="Arial"/>
              </a:rPr>
              <a:t> </a:t>
            </a:r>
            <a:r>
              <a:rPr sz="2900" b="1" spc="-445" dirty="0">
                <a:latin typeface="Arial"/>
                <a:cs typeface="Arial"/>
              </a:rPr>
              <a:t>T</a:t>
            </a:r>
            <a:r>
              <a:rPr sz="2900" b="1" spc="-200" dirty="0">
                <a:latin typeface="Arial"/>
                <a:cs typeface="Arial"/>
              </a:rPr>
              <a:t>r</a:t>
            </a:r>
            <a:r>
              <a:rPr sz="2900" b="1" spc="-210" dirty="0">
                <a:latin typeface="Arial"/>
                <a:cs typeface="Arial"/>
              </a:rPr>
              <a:t>acking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9463" y="2286000"/>
            <a:ext cx="4830152" cy="36593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5" dirty="0"/>
              <a:t>Com</a:t>
            </a:r>
            <a:r>
              <a:rPr sz="4400" spc="-365" dirty="0"/>
              <a:t>p</a:t>
            </a:r>
            <a:r>
              <a:rPr sz="4400" spc="-340" dirty="0"/>
              <a:t>uter</a:t>
            </a:r>
            <a:r>
              <a:rPr sz="4400" spc="-65" dirty="0"/>
              <a:t> </a:t>
            </a:r>
            <a:r>
              <a:rPr sz="4400" spc="-185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dirty="0"/>
              <a:t>@</a:t>
            </a:r>
            <a:r>
              <a:rPr sz="4400" spc="-55" dirty="0"/>
              <a:t> </a:t>
            </a:r>
            <a:r>
              <a:rPr sz="4400" spc="-450" dirty="0"/>
              <a:t>GLA</a:t>
            </a:r>
            <a:r>
              <a:rPr sz="4400" spc="-55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590800"/>
            <a:ext cx="2769107" cy="3733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4200" y="2667000"/>
            <a:ext cx="2750820" cy="3657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3600" y="2667000"/>
            <a:ext cx="2667000" cy="37581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2140" y="1531746"/>
            <a:ext cx="5175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80" dirty="0">
                <a:latin typeface="Microsoft Sans Serif"/>
                <a:cs typeface="Microsoft Sans Serif"/>
              </a:rPr>
              <a:t>Human</a:t>
            </a:r>
            <a:r>
              <a:rPr sz="3600" spc="35" dirty="0">
                <a:latin typeface="Microsoft Sans Serif"/>
                <a:cs typeface="Microsoft Sans Serif"/>
              </a:rPr>
              <a:t> </a:t>
            </a:r>
            <a:r>
              <a:rPr sz="3600" spc="-370" dirty="0">
                <a:latin typeface="Microsoft Sans Serif"/>
                <a:cs typeface="Microsoft Sans Serif"/>
              </a:rPr>
              <a:t>A</a:t>
            </a:r>
            <a:r>
              <a:rPr sz="3600" spc="-290" dirty="0">
                <a:latin typeface="Microsoft Sans Serif"/>
                <a:cs typeface="Microsoft Sans Serif"/>
              </a:rPr>
              <a:t>c</a:t>
            </a:r>
            <a:r>
              <a:rPr sz="3600" spc="-60" dirty="0">
                <a:latin typeface="Microsoft Sans Serif"/>
                <a:cs typeface="Microsoft Sans Serif"/>
              </a:rPr>
              <a:t>tivity</a:t>
            </a:r>
            <a:r>
              <a:rPr sz="3600" spc="35" dirty="0">
                <a:latin typeface="Microsoft Sans Serif"/>
                <a:cs typeface="Microsoft Sans Serif"/>
              </a:rPr>
              <a:t> </a:t>
            </a:r>
            <a:r>
              <a:rPr sz="3600" spc="-140" dirty="0">
                <a:latin typeface="Microsoft Sans Serif"/>
                <a:cs typeface="Microsoft Sans Serif"/>
              </a:rPr>
              <a:t>Identification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7442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20" dirty="0"/>
              <a:t>Wh</a:t>
            </a:r>
            <a:r>
              <a:rPr sz="4400" spc="-204" dirty="0"/>
              <a:t>a</a:t>
            </a:r>
            <a:r>
              <a:rPr sz="4400" spc="-325" dirty="0"/>
              <a:t>t</a:t>
            </a:r>
            <a:r>
              <a:rPr sz="4400" spc="-50" dirty="0"/>
              <a:t> </a:t>
            </a:r>
            <a:r>
              <a:rPr sz="4400" spc="-100" dirty="0"/>
              <a:t>i</a:t>
            </a:r>
            <a:r>
              <a:rPr sz="4400" spc="-570" dirty="0"/>
              <a:t>s</a:t>
            </a:r>
            <a:r>
              <a:rPr sz="4400" spc="-50" dirty="0"/>
              <a:t> </a:t>
            </a:r>
            <a:r>
              <a:rPr sz="4400" spc="-125" dirty="0"/>
              <a:t>a</a:t>
            </a:r>
            <a:r>
              <a:rPr sz="4400" spc="-50" dirty="0"/>
              <a:t> </a:t>
            </a:r>
            <a:r>
              <a:rPr sz="4400" spc="-204" dirty="0"/>
              <a:t>Digital</a:t>
            </a:r>
            <a:r>
              <a:rPr sz="4400" spc="-75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425" dirty="0"/>
              <a:t>ge?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12519"/>
            <a:ext cx="7373620" cy="1351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11785" algn="l"/>
              </a:tabLst>
            </a:pPr>
            <a:r>
              <a:rPr sz="2900" spc="-185" dirty="0">
                <a:latin typeface="Microsoft Sans Serif"/>
                <a:cs typeface="Microsoft Sans Serif"/>
              </a:rPr>
              <a:t>A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b="1" spc="-135" dirty="0">
                <a:latin typeface="Arial"/>
                <a:cs typeface="Arial"/>
              </a:rPr>
              <a:t>digital</a:t>
            </a:r>
            <a:r>
              <a:rPr sz="2900" b="1" spc="-65" dirty="0">
                <a:latin typeface="Arial"/>
                <a:cs typeface="Arial"/>
              </a:rPr>
              <a:t> </a:t>
            </a:r>
            <a:r>
              <a:rPr sz="2900" b="1" spc="-140" dirty="0">
                <a:latin typeface="Arial"/>
                <a:cs typeface="Arial"/>
              </a:rPr>
              <a:t>im</a:t>
            </a:r>
            <a:r>
              <a:rPr sz="2900" b="1" spc="-75" dirty="0">
                <a:latin typeface="Arial"/>
                <a:cs typeface="Arial"/>
              </a:rPr>
              <a:t>a</a:t>
            </a:r>
            <a:r>
              <a:rPr sz="2900" b="1" spc="-229" dirty="0">
                <a:latin typeface="Arial"/>
                <a:cs typeface="Arial"/>
              </a:rPr>
              <a:t>ge</a:t>
            </a:r>
            <a:r>
              <a:rPr sz="2900" b="1" spc="-25" dirty="0">
                <a:latin typeface="Arial"/>
                <a:cs typeface="Arial"/>
              </a:rPr>
              <a:t> </a:t>
            </a:r>
            <a:r>
              <a:rPr sz="2900" spc="-165" dirty="0">
                <a:latin typeface="Microsoft Sans Serif"/>
                <a:cs typeface="Microsoft Sans Serif"/>
              </a:rPr>
              <a:t>i</a:t>
            </a:r>
            <a:r>
              <a:rPr sz="2900" spc="-350" dirty="0">
                <a:latin typeface="Microsoft Sans Serif"/>
                <a:cs typeface="Microsoft Sans Serif"/>
              </a:rPr>
              <a:t>s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55" dirty="0">
                <a:latin typeface="Microsoft Sans Serif"/>
                <a:cs typeface="Microsoft Sans Serif"/>
              </a:rPr>
              <a:t>re</a:t>
            </a:r>
            <a:r>
              <a:rPr sz="2900" spc="-65" dirty="0">
                <a:latin typeface="Microsoft Sans Serif"/>
                <a:cs typeface="Microsoft Sans Serif"/>
              </a:rPr>
              <a:t>p</a:t>
            </a:r>
            <a:r>
              <a:rPr sz="2900" spc="-160" dirty="0">
                <a:latin typeface="Microsoft Sans Serif"/>
                <a:cs typeface="Microsoft Sans Serif"/>
              </a:rPr>
              <a:t>resentation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of</a:t>
            </a:r>
            <a:r>
              <a:rPr sz="2900" spc="105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50" dirty="0">
                <a:latin typeface="Microsoft Sans Serif"/>
                <a:cs typeface="Microsoft Sans Serif"/>
              </a:rPr>
              <a:t>t</a:t>
            </a:r>
            <a:r>
              <a:rPr sz="2900" spc="-195" dirty="0">
                <a:latin typeface="Microsoft Sans Serif"/>
                <a:cs typeface="Microsoft Sans Serif"/>
              </a:rPr>
              <a:t>w</a:t>
            </a:r>
            <a:r>
              <a:rPr sz="2900" spc="-155" dirty="0">
                <a:latin typeface="Microsoft Sans Serif"/>
                <a:cs typeface="Microsoft Sans Serif"/>
              </a:rPr>
              <a:t>o</a:t>
            </a:r>
            <a:r>
              <a:rPr sz="2900" dirty="0">
                <a:latin typeface="Microsoft Sans Serif"/>
                <a:cs typeface="Microsoft Sans Serif"/>
              </a:rPr>
              <a:t>-  </a:t>
            </a:r>
            <a:r>
              <a:rPr sz="2900" spc="-190" dirty="0">
                <a:latin typeface="Microsoft Sans Serif"/>
                <a:cs typeface="Microsoft Sans Serif"/>
              </a:rPr>
              <a:t>dimensional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155" dirty="0">
                <a:latin typeface="Microsoft Sans Serif"/>
                <a:cs typeface="Microsoft Sans Serif"/>
              </a:rPr>
              <a:t>image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250" dirty="0">
                <a:latin typeface="Microsoft Sans Serif"/>
                <a:cs typeface="Microsoft Sans Serif"/>
              </a:rPr>
              <a:t>as</a:t>
            </a:r>
            <a:r>
              <a:rPr sz="2900" spc="25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35" dirty="0">
                <a:latin typeface="Microsoft Sans Serif"/>
                <a:cs typeface="Microsoft Sans Serif"/>
              </a:rPr>
              <a:t> </a:t>
            </a:r>
            <a:r>
              <a:rPr sz="2900" spc="-70" dirty="0">
                <a:latin typeface="Microsoft Sans Serif"/>
                <a:cs typeface="Microsoft Sans Serif"/>
              </a:rPr>
              <a:t>finite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25" dirty="0">
                <a:latin typeface="Microsoft Sans Serif"/>
                <a:cs typeface="Microsoft Sans Serif"/>
              </a:rPr>
              <a:t>set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of</a:t>
            </a:r>
            <a:r>
              <a:rPr sz="2900" spc="110" dirty="0">
                <a:latin typeface="Microsoft Sans Serif"/>
                <a:cs typeface="Microsoft Sans Serif"/>
              </a:rPr>
              <a:t> </a:t>
            </a:r>
            <a:r>
              <a:rPr sz="2900" spc="-20" dirty="0">
                <a:latin typeface="Microsoft Sans Serif"/>
                <a:cs typeface="Microsoft Sans Serif"/>
              </a:rPr>
              <a:t>digital</a:t>
            </a:r>
            <a:r>
              <a:rPr sz="2900" spc="-5" dirty="0">
                <a:latin typeface="Microsoft Sans Serif"/>
                <a:cs typeface="Microsoft Sans Serif"/>
              </a:rPr>
              <a:t> </a:t>
            </a:r>
            <a:r>
              <a:rPr sz="2900" spc="-215" dirty="0">
                <a:latin typeface="Microsoft Sans Serif"/>
                <a:cs typeface="Microsoft Sans Serif"/>
              </a:rPr>
              <a:t>values, </a:t>
            </a:r>
            <a:r>
              <a:rPr sz="2900" spc="-755" dirty="0">
                <a:latin typeface="Microsoft Sans Serif"/>
                <a:cs typeface="Microsoft Sans Serif"/>
              </a:rPr>
              <a:t> </a:t>
            </a:r>
            <a:r>
              <a:rPr sz="2900" spc="-95" dirty="0">
                <a:latin typeface="Microsoft Sans Serif"/>
                <a:cs typeface="Microsoft Sans Serif"/>
              </a:rPr>
              <a:t>called</a:t>
            </a:r>
            <a:r>
              <a:rPr sz="2900" spc="15" dirty="0">
                <a:latin typeface="Microsoft Sans Serif"/>
                <a:cs typeface="Microsoft Sans Serif"/>
              </a:rPr>
              <a:t> </a:t>
            </a:r>
            <a:r>
              <a:rPr sz="2900" spc="-130" dirty="0">
                <a:latin typeface="Microsoft Sans Serif"/>
                <a:cs typeface="Microsoft Sans Serif"/>
              </a:rPr>
              <a:t>pictu</a:t>
            </a:r>
            <a:r>
              <a:rPr sz="2900" spc="-95" dirty="0">
                <a:latin typeface="Microsoft Sans Serif"/>
                <a:cs typeface="Microsoft Sans Serif"/>
              </a:rPr>
              <a:t>r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229" dirty="0">
                <a:latin typeface="Microsoft Sans Serif"/>
                <a:cs typeface="Microsoft Sans Serif"/>
              </a:rPr>
              <a:t>elements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80" dirty="0">
                <a:latin typeface="Microsoft Sans Serif"/>
                <a:cs typeface="Microsoft Sans Serif"/>
              </a:rPr>
              <a:t>or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pi</a:t>
            </a:r>
            <a:r>
              <a:rPr sz="2900" spc="-70" dirty="0">
                <a:latin typeface="Microsoft Sans Serif"/>
                <a:cs typeface="Microsoft Sans Serif"/>
              </a:rPr>
              <a:t>x</a:t>
            </a:r>
            <a:r>
              <a:rPr sz="2900" spc="-225" dirty="0">
                <a:latin typeface="Microsoft Sans Serif"/>
                <a:cs typeface="Microsoft Sans Serif"/>
              </a:rPr>
              <a:t>els</a:t>
            </a:r>
            <a:endParaRPr sz="29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552" y="3148545"/>
            <a:ext cx="6393180" cy="353275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690242"/>
            <a:ext cx="4263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85" dirty="0">
                <a:latin typeface="Arial"/>
                <a:cs typeface="Arial"/>
              </a:rPr>
              <a:t>Aband</a:t>
            </a:r>
            <a:r>
              <a:rPr sz="2800" b="1" spc="-175" dirty="0">
                <a:latin typeface="Arial"/>
                <a:cs typeface="Arial"/>
              </a:rPr>
              <a:t>o</a:t>
            </a:r>
            <a:r>
              <a:rPr sz="2800" b="1" spc="-225" dirty="0">
                <a:latin typeface="Arial"/>
                <a:cs typeface="Arial"/>
              </a:rPr>
              <a:t>ned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spc="-229" dirty="0">
                <a:latin typeface="Arial"/>
                <a:cs typeface="Arial"/>
              </a:rPr>
              <a:t>Objec</a:t>
            </a:r>
            <a:r>
              <a:rPr sz="2800" b="1" spc="-135" dirty="0">
                <a:latin typeface="Arial"/>
                <a:cs typeface="Arial"/>
              </a:rPr>
              <a:t>t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spc="-270" dirty="0">
                <a:latin typeface="Arial"/>
                <a:cs typeface="Arial"/>
              </a:rPr>
              <a:t>De</a:t>
            </a:r>
            <a:r>
              <a:rPr sz="2800" b="1" spc="-135" dirty="0">
                <a:latin typeface="Arial"/>
                <a:cs typeface="Arial"/>
              </a:rPr>
              <a:t>t</a:t>
            </a:r>
            <a:r>
              <a:rPr sz="2800" b="1" spc="-254" dirty="0">
                <a:latin typeface="Arial"/>
                <a:cs typeface="Arial"/>
              </a:rPr>
              <a:t>ect</a:t>
            </a:r>
            <a:r>
              <a:rPr sz="2800" b="1" spc="-140" dirty="0">
                <a:latin typeface="Arial"/>
                <a:cs typeface="Arial"/>
              </a:rPr>
              <a:t>i</a:t>
            </a:r>
            <a:r>
              <a:rPr sz="2800" b="1" spc="-229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854" y="2295497"/>
            <a:ext cx="7526091" cy="43497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387" y="344170"/>
            <a:ext cx="645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455" dirty="0">
                <a:solidFill>
                  <a:srgbClr val="003399"/>
                </a:solidFill>
                <a:latin typeface="Arial"/>
                <a:cs typeface="Arial"/>
              </a:rPr>
              <a:t>Com</a:t>
            </a:r>
            <a:r>
              <a:rPr sz="4400" b="1" spc="-365" dirty="0">
                <a:solidFill>
                  <a:srgbClr val="003399"/>
                </a:solidFill>
                <a:latin typeface="Arial"/>
                <a:cs typeface="Arial"/>
              </a:rPr>
              <a:t>p</a:t>
            </a:r>
            <a:r>
              <a:rPr sz="4400" b="1" spc="-340" dirty="0">
                <a:solidFill>
                  <a:srgbClr val="003399"/>
                </a:solidFill>
                <a:latin typeface="Arial"/>
                <a:cs typeface="Arial"/>
              </a:rPr>
              <a:t>uter</a:t>
            </a:r>
            <a:r>
              <a:rPr sz="4400" b="1" spc="-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85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@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450" dirty="0">
                <a:solidFill>
                  <a:srgbClr val="003399"/>
                </a:solidFill>
                <a:latin typeface="Arial"/>
                <a:cs typeface="Arial"/>
              </a:rPr>
              <a:t>GLA</a:t>
            </a:r>
            <a:r>
              <a:rPr sz="44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579789"/>
            <a:ext cx="7715884" cy="444881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370"/>
              </a:spcBef>
            </a:pPr>
            <a:r>
              <a:rPr sz="3200" b="1" spc="-150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3200" b="1" spc="-204" dirty="0">
                <a:solidFill>
                  <a:srgbClr val="003399"/>
                </a:solidFill>
                <a:latin typeface="Arial"/>
                <a:cs typeface="Arial"/>
              </a:rPr>
              <a:t>ideo</a:t>
            </a:r>
            <a:r>
              <a:rPr sz="3200" b="1" spc="-2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350" dirty="0">
                <a:solidFill>
                  <a:srgbClr val="003399"/>
                </a:solidFill>
                <a:latin typeface="Arial"/>
                <a:cs typeface="Arial"/>
              </a:rPr>
              <a:t>Seq</a:t>
            </a:r>
            <a:r>
              <a:rPr sz="3200" b="1" spc="-340" dirty="0">
                <a:solidFill>
                  <a:srgbClr val="003399"/>
                </a:solidFill>
                <a:latin typeface="Arial"/>
                <a:cs typeface="Arial"/>
              </a:rPr>
              <a:t>u</a:t>
            </a:r>
            <a:r>
              <a:rPr sz="3200" b="1" spc="-335" dirty="0">
                <a:solidFill>
                  <a:srgbClr val="003399"/>
                </a:solidFill>
                <a:latin typeface="Arial"/>
                <a:cs typeface="Arial"/>
              </a:rPr>
              <a:t>en</a:t>
            </a:r>
            <a:r>
              <a:rPr sz="3200" b="1" spc="-315" dirty="0">
                <a:solidFill>
                  <a:srgbClr val="003399"/>
                </a:solidFill>
                <a:latin typeface="Arial"/>
                <a:cs typeface="Arial"/>
              </a:rPr>
              <a:t>c</a:t>
            </a:r>
            <a:r>
              <a:rPr sz="3200" b="1" spc="-24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3200" b="1" spc="-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335" dirty="0">
                <a:solidFill>
                  <a:srgbClr val="003399"/>
                </a:solidFill>
                <a:latin typeface="Arial"/>
                <a:cs typeface="Arial"/>
              </a:rPr>
              <a:t>Proc</a:t>
            </a:r>
            <a:r>
              <a:rPr sz="3200" b="1" spc="-32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3200" b="1" spc="-280" dirty="0">
                <a:solidFill>
                  <a:srgbClr val="003399"/>
                </a:solidFill>
                <a:latin typeface="Arial"/>
                <a:cs typeface="Arial"/>
              </a:rPr>
              <a:t>ssing</a:t>
            </a:r>
            <a:endParaRPr sz="3200">
              <a:latin typeface="Arial"/>
              <a:cs typeface="Arial"/>
            </a:endParaRPr>
          </a:p>
          <a:p>
            <a:pPr marL="332740" marR="5080" indent="-320675">
              <a:lnSpc>
                <a:spcPct val="100000"/>
              </a:lnSpc>
              <a:spcBef>
                <a:spcPts val="115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335" dirty="0">
                <a:latin typeface="Microsoft Sans Serif"/>
                <a:cs typeface="Microsoft Sans Serif"/>
              </a:rPr>
              <a:t>The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35" dirty="0">
                <a:latin typeface="Microsoft Sans Serif"/>
                <a:cs typeface="Microsoft Sans Serif"/>
              </a:rPr>
              <a:t>major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50" dirty="0">
                <a:latin typeface="Microsoft Sans Serif"/>
                <a:cs typeface="Microsoft Sans Serif"/>
              </a:rPr>
              <a:t>emphasis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of</a:t>
            </a:r>
            <a:r>
              <a:rPr sz="2900" spc="105" dirty="0">
                <a:latin typeface="Microsoft Sans Serif"/>
                <a:cs typeface="Microsoft Sans Serif"/>
              </a:rPr>
              <a:t> </a:t>
            </a:r>
            <a:r>
              <a:rPr sz="2900" spc="-140" dirty="0">
                <a:latin typeface="Microsoft Sans Serif"/>
                <a:cs typeface="Microsoft Sans Serif"/>
              </a:rPr>
              <a:t>ima</a:t>
            </a:r>
            <a:r>
              <a:rPr sz="2900" spc="-195" dirty="0">
                <a:latin typeface="Microsoft Sans Serif"/>
                <a:cs typeface="Microsoft Sans Serif"/>
              </a:rPr>
              <a:t>g</a:t>
            </a:r>
            <a:r>
              <a:rPr sz="2900" spc="-165" dirty="0">
                <a:latin typeface="Microsoft Sans Serif"/>
                <a:cs typeface="Microsoft Sans Serif"/>
              </a:rPr>
              <a:t>e</a:t>
            </a:r>
            <a:r>
              <a:rPr sz="2900" spc="20" dirty="0">
                <a:latin typeface="Microsoft Sans Serif"/>
                <a:cs typeface="Microsoft Sans Serif"/>
              </a:rPr>
              <a:t> </a:t>
            </a:r>
            <a:r>
              <a:rPr sz="2900" spc="-215" dirty="0">
                <a:latin typeface="Microsoft Sans Serif"/>
                <a:cs typeface="Microsoft Sans Serif"/>
              </a:rPr>
              <a:t>se</a:t>
            </a:r>
            <a:r>
              <a:rPr sz="2900" spc="-225" dirty="0">
                <a:latin typeface="Microsoft Sans Serif"/>
                <a:cs typeface="Microsoft Sans Serif"/>
              </a:rPr>
              <a:t>q</a:t>
            </a:r>
            <a:r>
              <a:rPr sz="2900" spc="-270" dirty="0">
                <a:latin typeface="Microsoft Sans Serif"/>
                <a:cs typeface="Microsoft Sans Serif"/>
              </a:rPr>
              <a:t>uence</a:t>
            </a:r>
            <a:r>
              <a:rPr sz="2900" spc="5" dirty="0">
                <a:latin typeface="Microsoft Sans Serif"/>
                <a:cs typeface="Microsoft Sans Serif"/>
              </a:rPr>
              <a:t> 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55" dirty="0">
                <a:latin typeface="Microsoft Sans Serif"/>
                <a:cs typeface="Microsoft Sans Serif"/>
              </a:rPr>
              <a:t>r</a:t>
            </a:r>
            <a:r>
              <a:rPr sz="2900" spc="-229" dirty="0">
                <a:latin typeface="Microsoft Sans Serif"/>
                <a:cs typeface="Microsoft Sans Serif"/>
              </a:rPr>
              <a:t>ocessing  </a:t>
            </a:r>
            <a:r>
              <a:rPr sz="2900" spc="-165" dirty="0">
                <a:latin typeface="Microsoft Sans Serif"/>
                <a:cs typeface="Microsoft Sans Serif"/>
              </a:rPr>
              <a:t>i</a:t>
            </a:r>
            <a:r>
              <a:rPr sz="2900" spc="-350" dirty="0">
                <a:latin typeface="Microsoft Sans Serif"/>
                <a:cs typeface="Microsoft Sans Serif"/>
              </a:rPr>
              <a:t>s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40" dirty="0">
                <a:latin typeface="Microsoft Sans Serif"/>
                <a:cs typeface="Microsoft Sans Serif"/>
              </a:rPr>
              <a:t>detection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dirty="0">
                <a:latin typeface="Microsoft Sans Serif"/>
                <a:cs typeface="Microsoft Sans Serif"/>
              </a:rPr>
              <a:t>of</a:t>
            </a:r>
            <a:r>
              <a:rPr sz="2900" spc="105" dirty="0">
                <a:latin typeface="Microsoft Sans Serif"/>
                <a:cs typeface="Microsoft Sans Serif"/>
              </a:rPr>
              <a:t> </a:t>
            </a:r>
            <a:r>
              <a:rPr sz="2900" spc="-300" dirty="0">
                <a:latin typeface="Microsoft Sans Serif"/>
                <a:cs typeface="Microsoft Sans Serif"/>
              </a:rPr>
              <a:t>mo</a:t>
            </a:r>
            <a:r>
              <a:rPr sz="2900" spc="-229" dirty="0">
                <a:latin typeface="Microsoft Sans Serif"/>
                <a:cs typeface="Microsoft Sans Serif"/>
              </a:rPr>
              <a:t>v</a:t>
            </a:r>
            <a:r>
              <a:rPr sz="2900" spc="-114" dirty="0">
                <a:latin typeface="Microsoft Sans Serif"/>
                <a:cs typeface="Microsoft Sans Serif"/>
              </a:rPr>
              <a:t>in</a:t>
            </a:r>
            <a:r>
              <a:rPr sz="2900" spc="-155" dirty="0">
                <a:latin typeface="Microsoft Sans Serif"/>
                <a:cs typeface="Microsoft Sans Serif"/>
              </a:rPr>
              <a:t>g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5" dirty="0">
                <a:latin typeface="Microsoft Sans Serif"/>
                <a:cs typeface="Microsoft Sans Serif"/>
              </a:rPr>
              <a:t>a</a:t>
            </a:r>
            <a:r>
              <a:rPr sz="2900" spc="60" dirty="0">
                <a:latin typeface="Microsoft Sans Serif"/>
                <a:cs typeface="Microsoft Sans Serif"/>
              </a:rPr>
              <a:t>r</a:t>
            </a:r>
            <a:r>
              <a:rPr sz="2900" spc="-254" dirty="0">
                <a:latin typeface="Microsoft Sans Serif"/>
                <a:cs typeface="Microsoft Sans Serif"/>
              </a:rPr>
              <a:t>ts</a:t>
            </a:r>
            <a:endParaRPr sz="2900">
              <a:latin typeface="Microsoft Sans Serif"/>
              <a:cs typeface="Microsoft Sans Serif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340" dirty="0">
                <a:latin typeface="Microsoft Sans Serif"/>
                <a:cs typeface="Microsoft Sans Serif"/>
              </a:rPr>
              <a:t>This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80" dirty="0">
                <a:latin typeface="Microsoft Sans Serif"/>
                <a:cs typeface="Microsoft Sans Serif"/>
              </a:rPr>
              <a:t>has</a:t>
            </a:r>
            <a:r>
              <a:rPr sz="2900" spc="30" dirty="0">
                <a:latin typeface="Microsoft Sans Serif"/>
                <a:cs typeface="Microsoft Sans Serif"/>
              </a:rPr>
              <a:t> </a:t>
            </a:r>
            <a:r>
              <a:rPr sz="2900" spc="-245" dirty="0">
                <a:latin typeface="Microsoft Sans Serif"/>
                <a:cs typeface="Microsoft Sans Serif"/>
              </a:rPr>
              <a:t>v</a:t>
            </a:r>
            <a:r>
              <a:rPr sz="2900" spc="-10" dirty="0">
                <a:latin typeface="Microsoft Sans Serif"/>
                <a:cs typeface="Microsoft Sans Serif"/>
              </a:rPr>
              <a:t>a</a:t>
            </a:r>
            <a:r>
              <a:rPr sz="2900" dirty="0">
                <a:latin typeface="Microsoft Sans Serif"/>
                <a:cs typeface="Microsoft Sans Serif"/>
              </a:rPr>
              <a:t>r</a:t>
            </a:r>
            <a:r>
              <a:rPr sz="2900" spc="-250" dirty="0">
                <a:latin typeface="Microsoft Sans Serif"/>
                <a:cs typeface="Microsoft Sans Serif"/>
              </a:rPr>
              <a:t>iou</a:t>
            </a:r>
            <a:r>
              <a:rPr sz="2900" spc="-275" dirty="0">
                <a:latin typeface="Microsoft Sans Serif"/>
                <a:cs typeface="Microsoft Sans Serif"/>
              </a:rPr>
              <a:t>s</a:t>
            </a:r>
            <a:r>
              <a:rPr sz="2900" spc="10" dirty="0">
                <a:latin typeface="Microsoft Sans Serif"/>
                <a:cs typeface="Microsoft Sans Serif"/>
              </a:rPr>
              <a:t> </a:t>
            </a:r>
            <a:r>
              <a:rPr sz="2900" spc="-15" dirty="0">
                <a:latin typeface="Microsoft Sans Serif"/>
                <a:cs typeface="Microsoft Sans Serif"/>
              </a:rPr>
              <a:t>a</a:t>
            </a:r>
            <a:r>
              <a:rPr sz="2900" spc="-10" dirty="0">
                <a:latin typeface="Microsoft Sans Serif"/>
                <a:cs typeface="Microsoft Sans Serif"/>
              </a:rPr>
              <a:t>p</a:t>
            </a:r>
            <a:r>
              <a:rPr sz="2900" spc="-75" dirty="0">
                <a:latin typeface="Microsoft Sans Serif"/>
                <a:cs typeface="Microsoft Sans Serif"/>
              </a:rPr>
              <a:t>plica</a:t>
            </a:r>
            <a:r>
              <a:rPr sz="2900" spc="-45" dirty="0">
                <a:latin typeface="Microsoft Sans Serif"/>
                <a:cs typeface="Microsoft Sans Serif"/>
              </a:rPr>
              <a:t>t</a:t>
            </a:r>
            <a:r>
              <a:rPr sz="2900" spc="-260" dirty="0">
                <a:latin typeface="Microsoft Sans Serif"/>
                <a:cs typeface="Microsoft Sans Serif"/>
              </a:rPr>
              <a:t>ions</a:t>
            </a:r>
            <a:endParaRPr sz="2900">
              <a:latin typeface="Microsoft Sans Serif"/>
              <a:cs typeface="Microsoft Sans Serif"/>
            </a:endParaRPr>
          </a:p>
          <a:p>
            <a:pPr marL="652780" marR="140970" indent="-274320">
              <a:lnSpc>
                <a:spcPct val="100000"/>
              </a:lnSpc>
              <a:spcBef>
                <a:spcPts val="620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Detection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and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tracking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95" dirty="0">
                <a:latin typeface="Microsoft Sans Serif"/>
                <a:cs typeface="Microsoft Sans Serif"/>
              </a:rPr>
              <a:t> </a:t>
            </a:r>
            <a:r>
              <a:rPr sz="2600" spc="-180" dirty="0">
                <a:latin typeface="Microsoft Sans Serif"/>
                <a:cs typeface="Microsoft Sans Serif"/>
              </a:rPr>
              <a:t>moving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100" dirty="0">
                <a:latin typeface="Microsoft Sans Serif"/>
                <a:cs typeface="Microsoft Sans Serif"/>
              </a:rPr>
              <a:t>targets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20" dirty="0">
                <a:latin typeface="Microsoft Sans Serif"/>
                <a:cs typeface="Microsoft Sans Serif"/>
              </a:rPr>
              <a:t>for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security 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-280" dirty="0">
                <a:latin typeface="Microsoft Sans Serif"/>
                <a:cs typeface="Microsoft Sans Serif"/>
              </a:rPr>
              <a:t>su</a:t>
            </a:r>
            <a:r>
              <a:rPr sz="2600" spc="-85" dirty="0">
                <a:latin typeface="Microsoft Sans Serif"/>
                <a:cs typeface="Microsoft Sans Serif"/>
              </a:rPr>
              <a:t>r</a:t>
            </a:r>
            <a:r>
              <a:rPr sz="2600" spc="-210" dirty="0">
                <a:latin typeface="Microsoft Sans Serif"/>
                <a:cs typeface="Microsoft Sans Serif"/>
              </a:rPr>
              <a:t>v</a:t>
            </a:r>
            <a:r>
              <a:rPr sz="2600" spc="-120" dirty="0">
                <a:latin typeface="Microsoft Sans Serif"/>
                <a:cs typeface="Microsoft Sans Serif"/>
              </a:rPr>
              <a:t>e</a:t>
            </a:r>
            <a:r>
              <a:rPr sz="2600" spc="-45" dirty="0">
                <a:latin typeface="Microsoft Sans Serif"/>
                <a:cs typeface="Microsoft Sans Serif"/>
              </a:rPr>
              <a:t>i</a:t>
            </a:r>
            <a:r>
              <a:rPr sz="2600" spc="-30" dirty="0">
                <a:latin typeface="Microsoft Sans Serif"/>
                <a:cs typeface="Microsoft Sans Serif"/>
              </a:rPr>
              <a:t>l</a:t>
            </a:r>
            <a:r>
              <a:rPr sz="2600" spc="-20" dirty="0">
                <a:latin typeface="Microsoft Sans Serif"/>
                <a:cs typeface="Microsoft Sans Serif"/>
              </a:rPr>
              <a:t>l</a:t>
            </a:r>
            <a:r>
              <a:rPr sz="2600" spc="-190" dirty="0">
                <a:latin typeface="Microsoft Sans Serif"/>
                <a:cs typeface="Microsoft Sans Serif"/>
              </a:rPr>
              <a:t>ance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-150" dirty="0">
                <a:latin typeface="Microsoft Sans Serif"/>
                <a:cs typeface="Microsoft Sans Serif"/>
              </a:rPr>
              <a:t>purpose</a:t>
            </a:r>
            <a:endParaRPr sz="2600">
              <a:latin typeface="Microsoft Sans Serif"/>
              <a:cs typeface="Microsoft Sans Serif"/>
            </a:endParaRPr>
          </a:p>
          <a:p>
            <a:pPr marL="378460">
              <a:lnSpc>
                <a:spcPct val="100000"/>
              </a:lnSpc>
              <a:spcBef>
                <a:spcPts val="605"/>
              </a:spcBef>
            </a:pPr>
            <a:r>
              <a:rPr sz="1800" spc="-175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135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660" dirty="0">
                <a:latin typeface="Microsoft Sans Serif"/>
                <a:cs typeface="Microsoft Sans Serif"/>
              </a:rPr>
              <a:t>T</a:t>
            </a:r>
            <a:r>
              <a:rPr sz="2600" spc="-145" dirty="0">
                <a:latin typeface="Microsoft Sans Serif"/>
                <a:cs typeface="Microsoft Sans Serif"/>
              </a:rPr>
              <a:t>o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50" dirty="0">
                <a:latin typeface="Microsoft Sans Serif"/>
                <a:cs typeface="Microsoft Sans Serif"/>
              </a:rPr>
              <a:t>find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out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the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t</a:t>
            </a:r>
            <a:r>
              <a:rPr sz="2600" spc="-40" dirty="0">
                <a:latin typeface="Microsoft Sans Serif"/>
                <a:cs typeface="Microsoft Sans Serif"/>
              </a:rPr>
              <a:t>r</a:t>
            </a:r>
            <a:r>
              <a:rPr sz="2600" spc="-25" dirty="0">
                <a:latin typeface="Microsoft Sans Serif"/>
                <a:cs typeface="Microsoft Sans Serif"/>
              </a:rPr>
              <a:t>a</a:t>
            </a:r>
            <a:r>
              <a:rPr sz="2600" spc="-5" dirty="0">
                <a:latin typeface="Microsoft Sans Serif"/>
                <a:cs typeface="Microsoft Sans Serif"/>
              </a:rPr>
              <a:t>j</a:t>
            </a:r>
            <a:r>
              <a:rPr sz="2600" spc="-100" dirty="0">
                <a:latin typeface="Microsoft Sans Serif"/>
                <a:cs typeface="Microsoft Sans Serif"/>
              </a:rPr>
              <a:t>ectory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9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a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345" dirty="0">
                <a:latin typeface="Microsoft Sans Serif"/>
                <a:cs typeface="Microsoft Sans Serif"/>
              </a:rPr>
              <a:t>m</a:t>
            </a:r>
            <a:r>
              <a:rPr sz="2600" spc="-220" dirty="0">
                <a:latin typeface="Microsoft Sans Serif"/>
                <a:cs typeface="Microsoft Sans Serif"/>
              </a:rPr>
              <a:t>o</a:t>
            </a:r>
            <a:r>
              <a:rPr sz="2600" spc="-125" dirty="0">
                <a:latin typeface="Microsoft Sans Serif"/>
                <a:cs typeface="Microsoft Sans Serif"/>
              </a:rPr>
              <a:t>ving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tar</a:t>
            </a:r>
            <a:r>
              <a:rPr sz="2600" spc="-60" dirty="0">
                <a:latin typeface="Microsoft Sans Serif"/>
                <a:cs typeface="Microsoft Sans Serif"/>
              </a:rPr>
              <a:t>g</a:t>
            </a:r>
            <a:r>
              <a:rPr sz="2600" spc="-85" dirty="0">
                <a:latin typeface="Microsoft Sans Serif"/>
                <a:cs typeface="Microsoft Sans Serif"/>
              </a:rPr>
              <a:t>et</a:t>
            </a:r>
            <a:endParaRPr sz="2600">
              <a:latin typeface="Microsoft Sans Serif"/>
              <a:cs typeface="Microsoft Sans Serif"/>
            </a:endParaRPr>
          </a:p>
          <a:p>
            <a:pPr marL="652780" marR="559435" indent="-274320">
              <a:lnSpc>
                <a:spcPct val="100000"/>
              </a:lnSpc>
              <a:spcBef>
                <a:spcPts val="600"/>
              </a:spcBef>
            </a:pPr>
            <a:r>
              <a:rPr sz="1800" spc="-114" dirty="0">
                <a:solidFill>
                  <a:srgbClr val="93B6D2"/>
                </a:solidFill>
                <a:latin typeface="Cambria"/>
                <a:cs typeface="Cambria"/>
              </a:rPr>
              <a:t>🞑</a:t>
            </a:r>
            <a:r>
              <a:rPr sz="1800" spc="-110" dirty="0">
                <a:solidFill>
                  <a:srgbClr val="93B6D2"/>
                </a:solidFill>
                <a:latin typeface="Cambria"/>
                <a:cs typeface="Cambria"/>
              </a:rPr>
              <a:t> </a:t>
            </a:r>
            <a:r>
              <a:rPr sz="2600" spc="-114" dirty="0">
                <a:latin typeface="Microsoft Sans Serif"/>
                <a:cs typeface="Microsoft Sans Serif"/>
              </a:rPr>
              <a:t>Monitoring </a:t>
            </a:r>
            <a:r>
              <a:rPr sz="2600" spc="-160" dirty="0">
                <a:latin typeface="Microsoft Sans Serif"/>
                <a:cs typeface="Microsoft Sans Serif"/>
              </a:rPr>
              <a:t>the</a:t>
            </a:r>
            <a:r>
              <a:rPr sz="2600" spc="-155" dirty="0">
                <a:latin typeface="Microsoft Sans Serif"/>
                <a:cs typeface="Microsoft Sans Serif"/>
              </a:rPr>
              <a:t> </a:t>
            </a:r>
            <a:r>
              <a:rPr sz="2600" spc="-250" dirty="0">
                <a:latin typeface="Microsoft Sans Serif"/>
                <a:cs typeface="Microsoft Sans Serif"/>
              </a:rPr>
              <a:t>movements</a:t>
            </a:r>
            <a:r>
              <a:rPr sz="2600" spc="-24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 </a:t>
            </a:r>
            <a:r>
              <a:rPr sz="2600" spc="-105" dirty="0">
                <a:latin typeface="Microsoft Sans Serif"/>
                <a:cs typeface="Microsoft Sans Serif"/>
              </a:rPr>
              <a:t>organ </a:t>
            </a:r>
            <a:r>
              <a:rPr sz="2600" spc="-140" dirty="0">
                <a:latin typeface="Microsoft Sans Serif"/>
                <a:cs typeface="Microsoft Sans Serif"/>
              </a:rPr>
              <a:t>boundaries </a:t>
            </a:r>
            <a:r>
              <a:rPr sz="2600" spc="-170" dirty="0">
                <a:latin typeface="Microsoft Sans Serif"/>
                <a:cs typeface="Microsoft Sans Serif"/>
              </a:rPr>
              <a:t>in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-135" dirty="0">
                <a:latin typeface="Microsoft Sans Serif"/>
                <a:cs typeface="Microsoft Sans Serif"/>
              </a:rPr>
              <a:t>medical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applications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etc.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3964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35" dirty="0"/>
              <a:t>Mac</a:t>
            </a:r>
            <a:r>
              <a:rPr sz="4400" spc="-315" dirty="0"/>
              <a:t>h</a:t>
            </a:r>
            <a:r>
              <a:rPr sz="4400" spc="-260" dirty="0"/>
              <a:t>ine</a:t>
            </a:r>
            <a:r>
              <a:rPr sz="4400" spc="-50" dirty="0"/>
              <a:t> </a:t>
            </a:r>
            <a:r>
              <a:rPr sz="4400" spc="-190" dirty="0"/>
              <a:t>V</a:t>
            </a:r>
            <a:r>
              <a:rPr sz="4400" spc="-285" dirty="0"/>
              <a:t>ision</a:t>
            </a:r>
            <a:r>
              <a:rPr sz="4400" spc="-70" dirty="0"/>
              <a:t> </a:t>
            </a:r>
            <a:r>
              <a:rPr sz="4400" spc="-254" dirty="0"/>
              <a:t>Applic</a:t>
            </a:r>
            <a:r>
              <a:rPr sz="4400" spc="-204" dirty="0"/>
              <a:t>a</a:t>
            </a:r>
            <a:r>
              <a:rPr sz="4400" spc="-335" dirty="0"/>
              <a:t>tions</a:t>
            </a:r>
            <a:r>
              <a:rPr sz="4400" spc="-80" dirty="0"/>
              <a:t> </a:t>
            </a:r>
            <a:r>
              <a:rPr sz="4400" dirty="0"/>
              <a:t>…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477721"/>
            <a:ext cx="3696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0" dirty="0">
                <a:latin typeface="Microsoft Sans Serif"/>
                <a:cs typeface="Microsoft Sans Serif"/>
              </a:rPr>
              <a:t>Mo</a:t>
            </a:r>
            <a:r>
              <a:rPr sz="3600" spc="-254" dirty="0">
                <a:latin typeface="Microsoft Sans Serif"/>
                <a:cs typeface="Microsoft Sans Serif"/>
              </a:rPr>
              <a:t>v</a:t>
            </a:r>
            <a:r>
              <a:rPr sz="3600" spc="-290" dirty="0">
                <a:latin typeface="Microsoft Sans Serif"/>
                <a:cs typeface="Microsoft Sans Serif"/>
              </a:rPr>
              <a:t>ement</a:t>
            </a:r>
            <a:r>
              <a:rPr sz="3600" spc="35" dirty="0">
                <a:latin typeface="Microsoft Sans Serif"/>
                <a:cs typeface="Microsoft Sans Serif"/>
              </a:rPr>
              <a:t> </a:t>
            </a:r>
            <a:r>
              <a:rPr sz="3600" spc="-260" dirty="0">
                <a:latin typeface="Microsoft Sans Serif"/>
                <a:cs typeface="Microsoft Sans Serif"/>
              </a:rPr>
              <a:t>Detec</a:t>
            </a:r>
            <a:r>
              <a:rPr sz="3600" spc="-175" dirty="0">
                <a:latin typeface="Microsoft Sans Serif"/>
                <a:cs typeface="Microsoft Sans Serif"/>
              </a:rPr>
              <a:t>tion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286000"/>
            <a:ext cx="1828800" cy="1447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2286000"/>
            <a:ext cx="1828800" cy="1447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0" y="2286000"/>
            <a:ext cx="1828800" cy="1447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5600" y="2286000"/>
            <a:ext cx="1929383" cy="14295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4267200"/>
            <a:ext cx="1828800" cy="13716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5600" y="4267200"/>
            <a:ext cx="1828800" cy="1371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53000" y="4267200"/>
            <a:ext cx="1828800" cy="13716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34200" y="4267200"/>
            <a:ext cx="1828800" cy="13716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91387" y="344170"/>
            <a:ext cx="73964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335" dirty="0">
                <a:solidFill>
                  <a:srgbClr val="003399"/>
                </a:solidFill>
                <a:latin typeface="Arial"/>
                <a:cs typeface="Arial"/>
              </a:rPr>
              <a:t>Mac</a:t>
            </a:r>
            <a:r>
              <a:rPr sz="4400" b="1" spc="-315" dirty="0">
                <a:solidFill>
                  <a:srgbClr val="003399"/>
                </a:solidFill>
                <a:latin typeface="Arial"/>
                <a:cs typeface="Arial"/>
              </a:rPr>
              <a:t>h</a:t>
            </a:r>
            <a:r>
              <a:rPr sz="4400" b="1" spc="-260" dirty="0">
                <a:solidFill>
                  <a:srgbClr val="003399"/>
                </a:solidFill>
                <a:latin typeface="Arial"/>
                <a:cs typeface="Arial"/>
              </a:rPr>
              <a:t>ine</a:t>
            </a:r>
            <a:r>
              <a:rPr sz="4400" b="1" spc="-5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190" dirty="0">
                <a:solidFill>
                  <a:srgbClr val="003399"/>
                </a:solidFill>
                <a:latin typeface="Arial"/>
                <a:cs typeface="Arial"/>
              </a:rPr>
              <a:t>V</a:t>
            </a:r>
            <a:r>
              <a:rPr sz="4400" b="1" spc="-285" dirty="0">
                <a:solidFill>
                  <a:srgbClr val="003399"/>
                </a:solidFill>
                <a:latin typeface="Arial"/>
                <a:cs typeface="Arial"/>
              </a:rPr>
              <a:t>ision</a:t>
            </a:r>
            <a:r>
              <a:rPr sz="4400" b="1" spc="-7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spc="-254" dirty="0">
                <a:solidFill>
                  <a:srgbClr val="003399"/>
                </a:solidFill>
                <a:latin typeface="Arial"/>
                <a:cs typeface="Arial"/>
              </a:rPr>
              <a:t>Applic</a:t>
            </a:r>
            <a:r>
              <a:rPr sz="4400" b="1" spc="-204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4400" b="1" spc="-335" dirty="0">
                <a:solidFill>
                  <a:srgbClr val="003399"/>
                </a:solidFill>
                <a:latin typeface="Arial"/>
                <a:cs typeface="Arial"/>
              </a:rPr>
              <a:t>tions</a:t>
            </a:r>
            <a:r>
              <a:rPr sz="4400" b="1" spc="-8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003399"/>
                </a:solidFill>
                <a:latin typeface="Arial"/>
                <a:cs typeface="Arial"/>
              </a:rPr>
              <a:t>…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06511" y="152400"/>
            <a:ext cx="100888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304800"/>
            <a:ext cx="4724400" cy="614324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1219200"/>
            <a:ext cx="4085844" cy="53538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0313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4" dirty="0">
                <a:solidFill>
                  <a:srgbClr val="775F54"/>
                </a:solidFill>
                <a:latin typeface="Microsoft Sans Serif"/>
                <a:cs typeface="Microsoft Sans Serif"/>
              </a:rPr>
              <a:t>Importance</a:t>
            </a:r>
            <a:r>
              <a:rPr sz="4400" b="0" spc="5" dirty="0">
                <a:solidFill>
                  <a:srgbClr val="775F54"/>
                </a:solidFill>
                <a:latin typeface="Microsoft Sans Serif"/>
                <a:cs typeface="Microsoft Sans Serif"/>
              </a:rPr>
              <a:t> </a:t>
            </a:r>
            <a:r>
              <a:rPr sz="4400" b="0" spc="-5" dirty="0">
                <a:solidFill>
                  <a:srgbClr val="775F54"/>
                </a:solidFill>
                <a:latin typeface="Microsoft Sans Serif"/>
                <a:cs typeface="Microsoft Sans Serif"/>
              </a:rPr>
              <a:t>of</a:t>
            </a:r>
            <a:r>
              <a:rPr sz="4400" b="0" spc="150" dirty="0">
                <a:solidFill>
                  <a:srgbClr val="775F54"/>
                </a:solidFill>
                <a:latin typeface="Microsoft Sans Serif"/>
                <a:cs typeface="Microsoft Sans Serif"/>
              </a:rPr>
              <a:t> </a:t>
            </a:r>
            <a:r>
              <a:rPr sz="4400" b="0" spc="-60" dirty="0">
                <a:solidFill>
                  <a:srgbClr val="775F54"/>
                </a:solidFill>
                <a:latin typeface="Microsoft Sans Serif"/>
                <a:cs typeface="Microsoft Sans Serif"/>
              </a:rPr>
              <a:t>prior</a:t>
            </a:r>
            <a:r>
              <a:rPr sz="4400" b="0" spc="35" dirty="0">
                <a:solidFill>
                  <a:srgbClr val="775F54"/>
                </a:solidFill>
                <a:latin typeface="Microsoft Sans Serif"/>
                <a:cs typeface="Microsoft Sans Serif"/>
              </a:rPr>
              <a:t> </a:t>
            </a:r>
            <a:r>
              <a:rPr sz="4400" b="0" spc="-195" dirty="0">
                <a:solidFill>
                  <a:srgbClr val="775F54"/>
                </a:solidFill>
                <a:latin typeface="Microsoft Sans Serif"/>
                <a:cs typeface="Microsoft Sans Serif"/>
              </a:rPr>
              <a:t>information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5485" y="5416092"/>
            <a:ext cx="85731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62940">
              <a:lnSpc>
                <a:spcPct val="100000"/>
              </a:lnSpc>
              <a:spcBef>
                <a:spcPts val="105"/>
              </a:spcBef>
            </a:pPr>
            <a:r>
              <a:rPr sz="3200" b="1" spc="-240" dirty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3200" b="1" spc="-110" dirty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3200" b="1" spc="-220" dirty="0">
                <a:solidFill>
                  <a:srgbClr val="003399"/>
                </a:solidFill>
                <a:latin typeface="Arial"/>
                <a:cs typeface="Arial"/>
              </a:rPr>
              <a:t>g</a:t>
            </a:r>
            <a:r>
              <a:rPr sz="3200" b="1" spc="-110" dirty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3200" b="1" spc="-130" dirty="0">
                <a:solidFill>
                  <a:srgbClr val="003399"/>
                </a:solidFill>
                <a:latin typeface="Arial"/>
                <a:cs typeface="Arial"/>
              </a:rPr>
              <a:t>tal</a:t>
            </a:r>
            <a:r>
              <a:rPr sz="3200" b="1" spc="-2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90" dirty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3200" b="1" spc="-295" dirty="0">
                <a:solidFill>
                  <a:srgbClr val="003399"/>
                </a:solidFill>
                <a:latin typeface="Arial"/>
                <a:cs typeface="Arial"/>
              </a:rPr>
              <a:t>m</a:t>
            </a:r>
            <a:r>
              <a:rPr sz="3200" b="1" spc="-35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254" dirty="0">
                <a:solidFill>
                  <a:srgbClr val="003399"/>
                </a:solidFill>
                <a:latin typeface="Arial"/>
                <a:cs typeface="Arial"/>
              </a:rPr>
              <a:t>ge</a:t>
            </a:r>
            <a:r>
              <a:rPr sz="3200" b="1" spc="-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235" dirty="0">
                <a:solidFill>
                  <a:srgbClr val="003399"/>
                </a:solidFill>
                <a:latin typeface="Arial"/>
                <a:cs typeface="Arial"/>
              </a:rPr>
              <a:t>is</a:t>
            </a:r>
            <a:r>
              <a:rPr sz="3200" b="1" spc="-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90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185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3200" b="1" spc="-280" dirty="0">
                <a:solidFill>
                  <a:srgbClr val="003399"/>
                </a:solidFill>
                <a:latin typeface="Arial"/>
                <a:cs typeface="Arial"/>
              </a:rPr>
              <a:t>ep</a:t>
            </a:r>
            <a:r>
              <a:rPr sz="3200" b="1" spc="-125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3200" b="1" spc="-245" dirty="0">
                <a:solidFill>
                  <a:srgbClr val="003399"/>
                </a:solidFill>
                <a:latin typeface="Arial"/>
                <a:cs typeface="Arial"/>
              </a:rPr>
              <a:t>esent</a:t>
            </a:r>
            <a:r>
              <a:rPr sz="3200" b="1" spc="-210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160" dirty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3200" b="1" spc="-150" dirty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3200" b="1" spc="-254" dirty="0">
                <a:solidFill>
                  <a:srgbClr val="003399"/>
                </a:solidFill>
                <a:latin typeface="Arial"/>
                <a:cs typeface="Arial"/>
              </a:rPr>
              <a:t>on</a:t>
            </a:r>
            <a:r>
              <a:rPr sz="3200" b="1" spc="-2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160" dirty="0">
                <a:solidFill>
                  <a:srgbClr val="003399"/>
                </a:solidFill>
                <a:latin typeface="Arial"/>
                <a:cs typeface="Arial"/>
              </a:rPr>
              <a:t>of</a:t>
            </a:r>
            <a:r>
              <a:rPr sz="3200" b="1" spc="16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90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5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55" dirty="0">
                <a:solidFill>
                  <a:srgbClr val="003399"/>
                </a:solidFill>
                <a:latin typeface="Arial"/>
                <a:cs typeface="Arial"/>
              </a:rPr>
              <a:t>t</a:t>
            </a:r>
            <a:r>
              <a:rPr sz="3200" b="1" spc="-180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3200" b="1" spc="-225" dirty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3200" b="1" spc="-60" dirty="0">
                <a:solidFill>
                  <a:srgbClr val="003399"/>
                </a:solidFill>
                <a:latin typeface="Arial"/>
                <a:cs typeface="Arial"/>
              </a:rPr>
              <a:t>-  </a:t>
            </a:r>
            <a:r>
              <a:rPr sz="3200" b="1" spc="-260" dirty="0">
                <a:solidFill>
                  <a:srgbClr val="003399"/>
                </a:solidFill>
                <a:latin typeface="Arial"/>
                <a:cs typeface="Arial"/>
              </a:rPr>
              <a:t>dimen</a:t>
            </a:r>
            <a:r>
              <a:rPr sz="3200" b="1" spc="-240" dirty="0">
                <a:solidFill>
                  <a:srgbClr val="003399"/>
                </a:solidFill>
                <a:latin typeface="Arial"/>
                <a:cs typeface="Arial"/>
              </a:rPr>
              <a:t>s</a:t>
            </a:r>
            <a:r>
              <a:rPr sz="3200" b="1" spc="-160" dirty="0">
                <a:solidFill>
                  <a:srgbClr val="003399"/>
                </a:solidFill>
                <a:latin typeface="Arial"/>
                <a:cs typeface="Arial"/>
              </a:rPr>
              <a:t>ion</a:t>
            </a:r>
            <a:r>
              <a:rPr sz="3200" b="1" spc="-175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60" dirty="0">
                <a:solidFill>
                  <a:srgbClr val="003399"/>
                </a:solidFill>
                <a:latin typeface="Arial"/>
                <a:cs typeface="Arial"/>
              </a:rPr>
              <a:t>l</a:t>
            </a:r>
            <a:r>
              <a:rPr sz="3200" b="1" spc="-3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155" dirty="0">
                <a:solidFill>
                  <a:srgbClr val="003399"/>
                </a:solidFill>
                <a:latin typeface="Arial"/>
                <a:cs typeface="Arial"/>
              </a:rPr>
              <a:t>im</a:t>
            </a:r>
            <a:r>
              <a:rPr sz="3200" b="1" spc="-95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r>
              <a:rPr sz="3200" b="1" spc="-254" dirty="0">
                <a:solidFill>
                  <a:srgbClr val="003399"/>
                </a:solidFill>
                <a:latin typeface="Arial"/>
                <a:cs typeface="Arial"/>
              </a:rPr>
              <a:t>ge</a:t>
            </a:r>
            <a:r>
              <a:rPr sz="3200" b="1" spc="-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250" dirty="0">
                <a:solidFill>
                  <a:srgbClr val="003399"/>
                </a:solidFill>
                <a:latin typeface="Arial"/>
                <a:cs typeface="Arial"/>
              </a:rPr>
              <a:t>using</a:t>
            </a:r>
            <a:r>
              <a:rPr sz="3200" b="1" spc="-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245" dirty="0">
                <a:solidFill>
                  <a:srgbClr val="003399"/>
                </a:solidFill>
                <a:latin typeface="Arial"/>
                <a:cs typeface="Arial"/>
              </a:rPr>
              <a:t>o</a:t>
            </a:r>
            <a:r>
              <a:rPr sz="3200" b="1" spc="-305" dirty="0">
                <a:solidFill>
                  <a:srgbClr val="003399"/>
                </a:solidFill>
                <a:latin typeface="Arial"/>
                <a:cs typeface="Arial"/>
              </a:rPr>
              <a:t>nes</a:t>
            </a:r>
            <a:r>
              <a:rPr sz="32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200" dirty="0">
                <a:solidFill>
                  <a:srgbClr val="003399"/>
                </a:solidFill>
                <a:latin typeface="Arial"/>
                <a:cs typeface="Arial"/>
              </a:rPr>
              <a:t>and</a:t>
            </a:r>
            <a:r>
              <a:rPr sz="3200" b="1" spc="-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105" dirty="0">
                <a:solidFill>
                  <a:srgbClr val="003399"/>
                </a:solidFill>
                <a:latin typeface="Arial"/>
                <a:cs typeface="Arial"/>
              </a:rPr>
              <a:t>z</a:t>
            </a:r>
            <a:r>
              <a:rPr sz="3200" b="1" spc="-290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3200" b="1" spc="-200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3200" b="1" spc="-335" dirty="0">
                <a:solidFill>
                  <a:srgbClr val="003399"/>
                </a:solidFill>
                <a:latin typeface="Arial"/>
                <a:cs typeface="Arial"/>
              </a:rPr>
              <a:t>os</a:t>
            </a:r>
            <a:r>
              <a:rPr sz="3200" b="1" spc="-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spc="-114" dirty="0">
                <a:solidFill>
                  <a:srgbClr val="003399"/>
                </a:solidFill>
                <a:latin typeface="Arial"/>
                <a:cs typeface="Arial"/>
              </a:rPr>
              <a:t>(</a:t>
            </a:r>
            <a:r>
              <a:rPr sz="3200" b="1" spc="-204" dirty="0">
                <a:solidFill>
                  <a:srgbClr val="003399"/>
                </a:solidFill>
                <a:latin typeface="Arial"/>
                <a:cs typeface="Arial"/>
              </a:rPr>
              <a:t>b</a:t>
            </a:r>
            <a:r>
              <a:rPr sz="3200" b="1" spc="-170" dirty="0">
                <a:solidFill>
                  <a:srgbClr val="003399"/>
                </a:solidFill>
                <a:latin typeface="Arial"/>
                <a:cs typeface="Arial"/>
              </a:rPr>
              <a:t>ina</a:t>
            </a:r>
            <a:r>
              <a:rPr sz="3200" b="1" spc="-70" dirty="0">
                <a:solidFill>
                  <a:srgbClr val="003399"/>
                </a:solidFill>
                <a:latin typeface="Arial"/>
                <a:cs typeface="Arial"/>
              </a:rPr>
              <a:t>r</a:t>
            </a:r>
            <a:r>
              <a:rPr sz="3200" b="1" spc="-90" dirty="0">
                <a:solidFill>
                  <a:srgbClr val="003399"/>
                </a:solidFill>
                <a:latin typeface="Arial"/>
                <a:cs typeface="Arial"/>
              </a:rPr>
              <a:t>y</a:t>
            </a:r>
            <a:r>
              <a:rPr sz="3200" b="1" spc="-45" dirty="0">
                <a:solidFill>
                  <a:srgbClr val="003399"/>
                </a:solidFill>
                <a:latin typeface="Arial"/>
                <a:cs typeface="Arial"/>
              </a:rPr>
              <a:t>)</a:t>
            </a:r>
            <a:r>
              <a:rPr sz="3200" b="1" spc="-60" dirty="0">
                <a:solidFill>
                  <a:srgbClr val="003399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42178" y="1582782"/>
          <a:ext cx="2960370" cy="3275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281">
                <a:tc>
                  <a:txBody>
                    <a:bodyPr/>
                    <a:lstStyle/>
                    <a:p>
                      <a:pPr marL="31750">
                        <a:lnSpc>
                          <a:spcPts val="126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00000000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26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26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6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236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00011001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01000010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035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00011111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00000000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00011001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01000010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00011111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00000000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74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00011001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01000010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172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00011111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00110010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ts val="1335"/>
                        </a:lnSpc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971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00000000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00011001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01000010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00011111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00110010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335"/>
                        </a:lnSpc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01100101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rowSpan="6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.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.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749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.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3236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.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4566">
                <a:tc>
                  <a:txBody>
                    <a:bodyPr/>
                    <a:lstStyle/>
                    <a:p>
                      <a:pPr marL="31750">
                        <a:lnSpc>
                          <a:spcPts val="1275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.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35632" y="4775453"/>
            <a:ext cx="1908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latin typeface="Microsoft Sans Serif"/>
                <a:cs typeface="Microsoft Sans Serif"/>
              </a:rPr>
              <a:t>What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w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s</a:t>
            </a:r>
            <a:r>
              <a:rPr sz="2800" spc="-325" dirty="0">
                <a:latin typeface="Microsoft Sans Serif"/>
                <a:cs typeface="Microsoft Sans Serif"/>
              </a:rPr>
              <a:t>e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1823" y="4851653"/>
            <a:ext cx="3677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latin typeface="Microsoft Sans Serif"/>
                <a:cs typeface="Microsoft Sans Serif"/>
              </a:rPr>
              <a:t>What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the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85" dirty="0">
                <a:latin typeface="Microsoft Sans Serif"/>
                <a:cs typeface="Microsoft Sans Serif"/>
              </a:rPr>
              <a:t>computer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250" dirty="0">
                <a:latin typeface="Microsoft Sans Serif"/>
                <a:cs typeface="Microsoft Sans Serif"/>
              </a:rPr>
              <a:t>sees!!!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7886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endParaRPr sz="44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39624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1513332"/>
            <a:ext cx="4265839" cy="38120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70838" y="5503570"/>
            <a:ext cx="70307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2400" b="1" spc="-360" dirty="0">
                <a:latin typeface="Arial"/>
                <a:cs typeface="Arial"/>
              </a:rPr>
              <a:t>RGB</a:t>
            </a:r>
            <a:r>
              <a:rPr sz="2400" b="1" spc="-330" dirty="0">
                <a:latin typeface="Arial"/>
                <a:cs typeface="Arial"/>
              </a:rPr>
              <a:t> </a:t>
            </a:r>
            <a:r>
              <a:rPr sz="2400" b="1" spc="-140" dirty="0">
                <a:latin typeface="Arial"/>
                <a:cs typeface="Arial"/>
              </a:rPr>
              <a:t>image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40" dirty="0">
                <a:latin typeface="Arial"/>
                <a:cs typeface="Arial"/>
              </a:rPr>
              <a:t>along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95" dirty="0">
                <a:latin typeface="Arial"/>
                <a:cs typeface="Arial"/>
              </a:rPr>
              <a:t>with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80" dirty="0">
                <a:latin typeface="Arial"/>
                <a:cs typeface="Arial"/>
              </a:rPr>
              <a:t>its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190" dirty="0">
                <a:latin typeface="Arial"/>
                <a:cs typeface="Arial"/>
              </a:rPr>
              <a:t>R,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80" dirty="0">
                <a:latin typeface="Arial"/>
                <a:cs typeface="Arial"/>
              </a:rPr>
              <a:t>G,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465" dirty="0">
                <a:latin typeface="Arial"/>
                <a:cs typeface="Arial"/>
              </a:rPr>
              <a:t>B</a:t>
            </a:r>
            <a:r>
              <a:rPr sz="2400" b="1" spc="-229" dirty="0">
                <a:latin typeface="Arial"/>
                <a:cs typeface="Arial"/>
              </a:rPr>
              <a:t> </a:t>
            </a:r>
            <a:r>
              <a:rPr sz="2400" b="1" spc="-225" dirty="0">
                <a:latin typeface="Arial"/>
                <a:cs typeface="Arial"/>
              </a:rPr>
              <a:t>components: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60" dirty="0">
                <a:latin typeface="Arial"/>
                <a:cs typeface="Arial"/>
              </a:rPr>
              <a:t>a)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360" dirty="0">
                <a:latin typeface="Arial"/>
                <a:cs typeface="Arial"/>
              </a:rPr>
              <a:t>RGB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40" dirty="0">
                <a:latin typeface="Arial"/>
                <a:cs typeface="Arial"/>
              </a:rPr>
              <a:t>image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125" dirty="0">
                <a:latin typeface="Arial"/>
                <a:cs typeface="Arial"/>
              </a:rPr>
              <a:t>b)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335" dirty="0">
                <a:latin typeface="Arial"/>
                <a:cs typeface="Arial"/>
              </a:rPr>
              <a:t>R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215" dirty="0">
                <a:latin typeface="Arial"/>
                <a:cs typeface="Arial"/>
              </a:rPr>
              <a:t>component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10" dirty="0">
                <a:latin typeface="Arial"/>
                <a:cs typeface="Arial"/>
              </a:rPr>
              <a:t>c)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220" dirty="0">
                <a:latin typeface="Arial"/>
                <a:cs typeface="Arial"/>
              </a:rPr>
              <a:t>G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15" dirty="0">
                <a:latin typeface="Arial"/>
                <a:cs typeface="Arial"/>
              </a:rPr>
              <a:t>component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25" dirty="0">
                <a:latin typeface="Arial"/>
                <a:cs typeface="Arial"/>
              </a:rPr>
              <a:t>d)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465" dirty="0">
                <a:latin typeface="Arial"/>
                <a:cs typeface="Arial"/>
              </a:rPr>
              <a:t>B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20" dirty="0">
                <a:latin typeface="Arial"/>
                <a:cs typeface="Arial"/>
              </a:rPr>
              <a:t>component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5" y="1666875"/>
            <a:ext cx="5105765" cy="37433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3594" y="5655970"/>
            <a:ext cx="4396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latin typeface="Arial"/>
                <a:cs typeface="Arial"/>
              </a:rPr>
              <a:t>V</a:t>
            </a:r>
            <a:r>
              <a:rPr sz="2400" b="1" spc="-155" dirty="0">
                <a:latin typeface="Arial"/>
                <a:cs typeface="Arial"/>
              </a:rPr>
              <a:t>ideo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29" dirty="0">
                <a:latin typeface="Arial"/>
                <a:cs typeface="Arial"/>
              </a:rPr>
              <a:t>structu</a:t>
            </a:r>
            <a:r>
              <a:rPr sz="2400" b="1" spc="-145" dirty="0">
                <a:latin typeface="Arial"/>
                <a:cs typeface="Arial"/>
              </a:rPr>
              <a:t>r</a:t>
            </a:r>
            <a:r>
              <a:rPr sz="2400" b="1" spc="-185" dirty="0">
                <a:latin typeface="Arial"/>
                <a:cs typeface="Arial"/>
              </a:rPr>
              <a:t>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150" dirty="0">
                <a:latin typeface="Arial"/>
                <a:cs typeface="Arial"/>
              </a:rPr>
              <a:t>and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35" dirty="0">
                <a:latin typeface="Arial"/>
                <a:cs typeface="Arial"/>
              </a:rPr>
              <a:t>r</a:t>
            </a:r>
            <a:r>
              <a:rPr sz="2400" b="1" spc="-210" dirty="0">
                <a:latin typeface="Arial"/>
                <a:cs typeface="Arial"/>
              </a:rPr>
              <a:t>ep</a:t>
            </a:r>
            <a:r>
              <a:rPr sz="2400" b="1" spc="-95" dirty="0">
                <a:latin typeface="Arial"/>
                <a:cs typeface="Arial"/>
              </a:rPr>
              <a:t>r</a:t>
            </a:r>
            <a:r>
              <a:rPr sz="2400" b="1" spc="-229" dirty="0">
                <a:latin typeface="Arial"/>
                <a:cs typeface="Arial"/>
              </a:rPr>
              <a:t>esen</a:t>
            </a:r>
            <a:r>
              <a:rPr sz="2400" b="1" spc="-145" dirty="0">
                <a:latin typeface="Arial"/>
                <a:cs typeface="Arial"/>
              </a:rPr>
              <a:t>t</a:t>
            </a:r>
            <a:r>
              <a:rPr sz="2400" b="1" spc="-25" dirty="0">
                <a:latin typeface="Arial"/>
                <a:cs typeface="Arial"/>
              </a:rPr>
              <a:t>a</a:t>
            </a:r>
            <a:r>
              <a:rPr sz="2400" b="1" spc="-150" dirty="0">
                <a:latin typeface="Arial"/>
                <a:cs typeface="Arial"/>
              </a:rPr>
              <a:t>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6253" y="1530096"/>
            <a:ext cx="8333740" cy="1248410"/>
            <a:chOff x="556253" y="1530096"/>
            <a:chExt cx="8333740" cy="1248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253" y="1577326"/>
              <a:ext cx="8333245" cy="10576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1530096"/>
              <a:ext cx="8124444" cy="12481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0362" y="1600962"/>
              <a:ext cx="8229600" cy="954405"/>
            </a:xfrm>
            <a:custGeom>
              <a:avLst/>
              <a:gdLst/>
              <a:ahLst/>
              <a:cxnLst/>
              <a:rect l="l" t="t" r="r" b="b"/>
              <a:pathLst>
                <a:path w="8229600" h="954405">
                  <a:moveTo>
                    <a:pt x="8229600" y="0"/>
                  </a:moveTo>
                  <a:lnTo>
                    <a:pt x="0" y="0"/>
                  </a:lnTo>
                  <a:lnTo>
                    <a:pt x="0" y="954024"/>
                  </a:lnTo>
                  <a:lnTo>
                    <a:pt x="8229600" y="954024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6740" y="1577340"/>
              <a:ext cx="8277225" cy="1001394"/>
            </a:xfrm>
            <a:custGeom>
              <a:avLst/>
              <a:gdLst/>
              <a:ahLst/>
              <a:cxnLst/>
              <a:rect l="l" t="t" r="r" b="b"/>
              <a:pathLst>
                <a:path w="8277225" h="1001394">
                  <a:moveTo>
                    <a:pt x="8253221" y="0"/>
                  </a:moveTo>
                  <a:lnTo>
                    <a:pt x="23621" y="0"/>
                  </a:lnTo>
                  <a:lnTo>
                    <a:pt x="14428" y="1851"/>
                  </a:lnTo>
                  <a:lnTo>
                    <a:pt x="6919" y="6905"/>
                  </a:lnTo>
                  <a:lnTo>
                    <a:pt x="1856" y="14412"/>
                  </a:lnTo>
                  <a:lnTo>
                    <a:pt x="0" y="23622"/>
                  </a:lnTo>
                  <a:lnTo>
                    <a:pt x="0" y="977646"/>
                  </a:lnTo>
                  <a:lnTo>
                    <a:pt x="1856" y="986855"/>
                  </a:lnTo>
                  <a:lnTo>
                    <a:pt x="6919" y="994362"/>
                  </a:lnTo>
                  <a:lnTo>
                    <a:pt x="14428" y="999416"/>
                  </a:lnTo>
                  <a:lnTo>
                    <a:pt x="23621" y="1001268"/>
                  </a:lnTo>
                  <a:lnTo>
                    <a:pt x="8253221" y="1001268"/>
                  </a:lnTo>
                  <a:lnTo>
                    <a:pt x="8262431" y="999416"/>
                  </a:lnTo>
                  <a:lnTo>
                    <a:pt x="8269938" y="994362"/>
                  </a:lnTo>
                  <a:lnTo>
                    <a:pt x="8274992" y="986855"/>
                  </a:lnTo>
                  <a:lnTo>
                    <a:pt x="8275261" y="985520"/>
                  </a:lnTo>
                  <a:lnTo>
                    <a:pt x="19278" y="985520"/>
                  </a:lnTo>
                  <a:lnTo>
                    <a:pt x="15747" y="981963"/>
                  </a:lnTo>
                  <a:lnTo>
                    <a:pt x="15747" y="19304"/>
                  </a:lnTo>
                  <a:lnTo>
                    <a:pt x="19278" y="15748"/>
                  </a:lnTo>
                  <a:lnTo>
                    <a:pt x="8275261" y="15748"/>
                  </a:lnTo>
                  <a:lnTo>
                    <a:pt x="8274992" y="14412"/>
                  </a:lnTo>
                  <a:lnTo>
                    <a:pt x="8269938" y="6905"/>
                  </a:lnTo>
                  <a:lnTo>
                    <a:pt x="8262431" y="1851"/>
                  </a:lnTo>
                  <a:lnTo>
                    <a:pt x="8253221" y="0"/>
                  </a:lnTo>
                  <a:close/>
                </a:path>
                <a:path w="8277225" h="1001394">
                  <a:moveTo>
                    <a:pt x="8275261" y="15748"/>
                  </a:moveTo>
                  <a:lnTo>
                    <a:pt x="8257539" y="15748"/>
                  </a:lnTo>
                  <a:lnTo>
                    <a:pt x="8261095" y="19304"/>
                  </a:lnTo>
                  <a:lnTo>
                    <a:pt x="8261095" y="981963"/>
                  </a:lnTo>
                  <a:lnTo>
                    <a:pt x="8257539" y="985520"/>
                  </a:lnTo>
                  <a:lnTo>
                    <a:pt x="8275261" y="985520"/>
                  </a:lnTo>
                  <a:lnTo>
                    <a:pt x="8276843" y="977646"/>
                  </a:lnTo>
                  <a:lnTo>
                    <a:pt x="8276843" y="23622"/>
                  </a:lnTo>
                  <a:lnTo>
                    <a:pt x="8275261" y="15748"/>
                  </a:lnTo>
                  <a:close/>
                </a:path>
                <a:path w="8277225" h="1001394">
                  <a:moveTo>
                    <a:pt x="8245348" y="31496"/>
                  </a:moveTo>
                  <a:lnTo>
                    <a:pt x="31495" y="31496"/>
                  </a:lnTo>
                  <a:lnTo>
                    <a:pt x="31495" y="969772"/>
                  </a:lnTo>
                  <a:lnTo>
                    <a:pt x="8245348" y="969772"/>
                  </a:lnTo>
                  <a:lnTo>
                    <a:pt x="8245348" y="954024"/>
                  </a:lnTo>
                  <a:lnTo>
                    <a:pt x="47243" y="954024"/>
                  </a:lnTo>
                  <a:lnTo>
                    <a:pt x="47243" y="47244"/>
                  </a:lnTo>
                  <a:lnTo>
                    <a:pt x="8245348" y="47244"/>
                  </a:lnTo>
                  <a:lnTo>
                    <a:pt x="8245348" y="31496"/>
                  </a:lnTo>
                  <a:close/>
                </a:path>
                <a:path w="8277225" h="1001394">
                  <a:moveTo>
                    <a:pt x="8245348" y="47244"/>
                  </a:moveTo>
                  <a:lnTo>
                    <a:pt x="8229600" y="47244"/>
                  </a:lnTo>
                  <a:lnTo>
                    <a:pt x="8229600" y="954024"/>
                  </a:lnTo>
                  <a:lnTo>
                    <a:pt x="8245348" y="954024"/>
                  </a:lnTo>
                  <a:lnTo>
                    <a:pt x="8245348" y="47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10362" y="1600961"/>
            <a:ext cx="8229600" cy="9544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444625" marR="346710" indent="-1096010">
              <a:lnSpc>
                <a:spcPct val="100000"/>
              </a:lnSpc>
              <a:spcBef>
                <a:spcPts val="195"/>
              </a:spcBef>
            </a:pPr>
            <a:r>
              <a:rPr sz="2800" b="1" spc="-4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-130" dirty="0">
                <a:solidFill>
                  <a:srgbClr val="FFFFFF"/>
                </a:solidFill>
                <a:latin typeface="Arial"/>
                <a:cs typeface="Arial"/>
              </a:rPr>
              <a:t>adia</a:t>
            </a:r>
            <a:r>
              <a:rPr sz="2800" b="1" spc="-1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b="1" spc="-2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800" b="1" spc="-4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800" b="1" spc="-200" dirty="0">
                <a:solidFill>
                  <a:srgbClr val="FFFFFF"/>
                </a:solidFill>
                <a:latin typeface="Arial"/>
                <a:cs typeface="Arial"/>
              </a:rPr>
              <a:t>igh</a:t>
            </a:r>
            <a:r>
              <a:rPr sz="2800" b="1" spc="-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2800" b="1" spc="-22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800" b="1" spc="-20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-1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-155" dirty="0">
                <a:solidFill>
                  <a:srgbClr val="FFFFFF"/>
                </a:solidFill>
                <a:latin typeface="Arial"/>
                <a:cs typeface="Arial"/>
              </a:rPr>
              <a:t>gy</a:t>
            </a:r>
            <a:r>
              <a:rPr sz="2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-254" dirty="0">
                <a:solidFill>
                  <a:srgbClr val="FFFFFF"/>
                </a:solidFill>
                <a:latin typeface="Arial"/>
                <a:cs typeface="Arial"/>
              </a:rPr>
              <a:t>ecor</a:t>
            </a:r>
            <a:r>
              <a:rPr sz="2800" b="1" spc="-29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b="1" spc="-22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2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33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800" b="1" spc="-160" dirty="0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sz="2800" b="1" spc="-250" dirty="0">
                <a:solidFill>
                  <a:srgbClr val="FFFFFF"/>
                </a:solidFill>
                <a:latin typeface="Arial"/>
                <a:cs typeface="Arial"/>
              </a:rPr>
              <a:t>espo</a:t>
            </a:r>
            <a:r>
              <a:rPr sz="2800" b="1" spc="-26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b="1" spc="-15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2800" b="1" spc="-20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b="1" spc="-150" dirty="0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sz="2800" b="1" spc="-210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2800" b="1" spc="-9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b="1" spc="-270" dirty="0">
                <a:solidFill>
                  <a:srgbClr val="FFFFFF"/>
                </a:solidFill>
                <a:latin typeface="Arial"/>
                <a:cs typeface="Arial"/>
              </a:rPr>
              <a:t>nts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29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40" dirty="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sz="2800" b="1" spc="-17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b="1" spc="-2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2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8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b="1" spc="-27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b="1" spc="-11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-28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5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8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b="1" spc="-2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170" dirty="0">
                <a:solidFill>
                  <a:srgbClr val="FFFFFF"/>
                </a:solidFill>
                <a:latin typeface="Arial"/>
                <a:cs typeface="Arial"/>
              </a:rPr>
              <a:t>ge.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6253" y="2854451"/>
            <a:ext cx="8406765" cy="1934210"/>
            <a:chOff x="556253" y="2854451"/>
            <a:chExt cx="8406765" cy="19342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53" y="2884908"/>
              <a:ext cx="8333245" cy="17968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308" y="2854451"/>
              <a:ext cx="8403336" cy="19339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0362" y="2908553"/>
              <a:ext cx="8229600" cy="1693545"/>
            </a:xfrm>
            <a:custGeom>
              <a:avLst/>
              <a:gdLst/>
              <a:ahLst/>
              <a:cxnLst/>
              <a:rect l="l" t="t" r="r" b="b"/>
              <a:pathLst>
                <a:path w="8229600" h="1693545">
                  <a:moveTo>
                    <a:pt x="8229600" y="0"/>
                  </a:moveTo>
                  <a:lnTo>
                    <a:pt x="0" y="0"/>
                  </a:lnTo>
                  <a:lnTo>
                    <a:pt x="0" y="1693164"/>
                  </a:lnTo>
                  <a:lnTo>
                    <a:pt x="8229600" y="1693164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6740" y="2884931"/>
              <a:ext cx="8277225" cy="1740535"/>
            </a:xfrm>
            <a:custGeom>
              <a:avLst/>
              <a:gdLst/>
              <a:ahLst/>
              <a:cxnLst/>
              <a:rect l="l" t="t" r="r" b="b"/>
              <a:pathLst>
                <a:path w="8277225" h="1740535">
                  <a:moveTo>
                    <a:pt x="8253221" y="0"/>
                  </a:moveTo>
                  <a:lnTo>
                    <a:pt x="23621" y="0"/>
                  </a:lnTo>
                  <a:lnTo>
                    <a:pt x="14428" y="1851"/>
                  </a:lnTo>
                  <a:lnTo>
                    <a:pt x="6919" y="6905"/>
                  </a:lnTo>
                  <a:lnTo>
                    <a:pt x="1856" y="14412"/>
                  </a:lnTo>
                  <a:lnTo>
                    <a:pt x="0" y="23621"/>
                  </a:lnTo>
                  <a:lnTo>
                    <a:pt x="0" y="1716785"/>
                  </a:lnTo>
                  <a:lnTo>
                    <a:pt x="1856" y="1725995"/>
                  </a:lnTo>
                  <a:lnTo>
                    <a:pt x="6919" y="1733502"/>
                  </a:lnTo>
                  <a:lnTo>
                    <a:pt x="14428" y="1738556"/>
                  </a:lnTo>
                  <a:lnTo>
                    <a:pt x="23621" y="1740407"/>
                  </a:lnTo>
                  <a:lnTo>
                    <a:pt x="8253221" y="1740407"/>
                  </a:lnTo>
                  <a:lnTo>
                    <a:pt x="8262431" y="1738556"/>
                  </a:lnTo>
                  <a:lnTo>
                    <a:pt x="8269938" y="1733502"/>
                  </a:lnTo>
                  <a:lnTo>
                    <a:pt x="8274992" y="1725995"/>
                  </a:lnTo>
                  <a:lnTo>
                    <a:pt x="8275261" y="1724659"/>
                  </a:lnTo>
                  <a:lnTo>
                    <a:pt x="19278" y="1724659"/>
                  </a:lnTo>
                  <a:lnTo>
                    <a:pt x="15747" y="1721103"/>
                  </a:lnTo>
                  <a:lnTo>
                    <a:pt x="15747" y="19303"/>
                  </a:lnTo>
                  <a:lnTo>
                    <a:pt x="19278" y="15747"/>
                  </a:lnTo>
                  <a:lnTo>
                    <a:pt x="8275261" y="15747"/>
                  </a:lnTo>
                  <a:lnTo>
                    <a:pt x="8274992" y="14412"/>
                  </a:lnTo>
                  <a:lnTo>
                    <a:pt x="8269938" y="6905"/>
                  </a:lnTo>
                  <a:lnTo>
                    <a:pt x="8262431" y="1851"/>
                  </a:lnTo>
                  <a:lnTo>
                    <a:pt x="8253221" y="0"/>
                  </a:lnTo>
                  <a:close/>
                </a:path>
                <a:path w="8277225" h="1740535">
                  <a:moveTo>
                    <a:pt x="8275261" y="15747"/>
                  </a:moveTo>
                  <a:lnTo>
                    <a:pt x="8257539" y="15747"/>
                  </a:lnTo>
                  <a:lnTo>
                    <a:pt x="8261095" y="19303"/>
                  </a:lnTo>
                  <a:lnTo>
                    <a:pt x="8261095" y="1721103"/>
                  </a:lnTo>
                  <a:lnTo>
                    <a:pt x="8257539" y="1724659"/>
                  </a:lnTo>
                  <a:lnTo>
                    <a:pt x="8275261" y="1724659"/>
                  </a:lnTo>
                  <a:lnTo>
                    <a:pt x="8276843" y="1716785"/>
                  </a:lnTo>
                  <a:lnTo>
                    <a:pt x="8276843" y="23621"/>
                  </a:lnTo>
                  <a:lnTo>
                    <a:pt x="8275261" y="15747"/>
                  </a:lnTo>
                  <a:close/>
                </a:path>
                <a:path w="8277225" h="1740535">
                  <a:moveTo>
                    <a:pt x="8245348" y="31495"/>
                  </a:moveTo>
                  <a:lnTo>
                    <a:pt x="31495" y="31495"/>
                  </a:lnTo>
                  <a:lnTo>
                    <a:pt x="31495" y="1708911"/>
                  </a:lnTo>
                  <a:lnTo>
                    <a:pt x="8245348" y="1708911"/>
                  </a:lnTo>
                  <a:lnTo>
                    <a:pt x="8245348" y="1693163"/>
                  </a:lnTo>
                  <a:lnTo>
                    <a:pt x="47243" y="1693163"/>
                  </a:lnTo>
                  <a:lnTo>
                    <a:pt x="47243" y="47243"/>
                  </a:lnTo>
                  <a:lnTo>
                    <a:pt x="8245348" y="47243"/>
                  </a:lnTo>
                  <a:lnTo>
                    <a:pt x="8245348" y="31495"/>
                  </a:lnTo>
                  <a:close/>
                </a:path>
                <a:path w="8277225" h="1740535">
                  <a:moveTo>
                    <a:pt x="8245348" y="47243"/>
                  </a:moveTo>
                  <a:lnTo>
                    <a:pt x="8229600" y="47243"/>
                  </a:lnTo>
                  <a:lnTo>
                    <a:pt x="8229600" y="1693163"/>
                  </a:lnTo>
                  <a:lnTo>
                    <a:pt x="8245348" y="1693163"/>
                  </a:lnTo>
                  <a:lnTo>
                    <a:pt x="8245348" y="47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0362" y="2908554"/>
            <a:ext cx="8229600" cy="169354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ts val="2860"/>
              </a:lnSpc>
              <a:spcBef>
                <a:spcPts val="229"/>
              </a:spcBef>
            </a:pPr>
            <a:r>
              <a:rPr sz="2400" b="1" spc="-210" dirty="0">
                <a:solidFill>
                  <a:srgbClr val="FFFFFF"/>
                </a:solidFill>
                <a:latin typeface="Arial"/>
                <a:cs typeface="Arial"/>
              </a:rPr>
              <a:t>B/W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1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represented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variable,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3820"/>
              </a:lnSpc>
            </a:pPr>
            <a:r>
              <a:rPr sz="3200" b="1" spc="-65" dirty="0">
                <a:solidFill>
                  <a:srgbClr val="FFFFFF"/>
                </a:solidFill>
                <a:latin typeface="Arial"/>
                <a:cs typeface="Arial"/>
              </a:rPr>
              <a:t>f(x,</a:t>
            </a:r>
            <a:r>
              <a:rPr sz="32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60" dirty="0">
                <a:solidFill>
                  <a:srgbClr val="FFFFFF"/>
                </a:solidFill>
                <a:latin typeface="Arial"/>
                <a:cs typeface="Arial"/>
              </a:rPr>
              <a:t>y)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  <a:spcBef>
                <a:spcPts val="45"/>
              </a:spcBef>
            </a:pPr>
            <a:r>
              <a:rPr sz="2400" b="1" spc="-135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f(x,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y)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0" dirty="0">
                <a:solidFill>
                  <a:srgbClr val="FFFFFF"/>
                </a:solidFill>
                <a:latin typeface="Arial"/>
                <a:cs typeface="Arial"/>
              </a:rPr>
              <a:t>brightness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Arial"/>
                <a:cs typeface="Arial"/>
              </a:rPr>
              <a:t>(or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grayness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Arial"/>
                <a:cs typeface="Arial"/>
              </a:rPr>
              <a:t>intensity)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95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coordin</a:t>
            </a:r>
            <a:r>
              <a:rPr sz="2400" b="1" spc="-1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(x,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y)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6636" y="4962156"/>
            <a:ext cx="8373109" cy="1629410"/>
            <a:chOff x="516636" y="4962156"/>
            <a:chExt cx="8373109" cy="162941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351" y="4992602"/>
              <a:ext cx="8295148" cy="14889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636" y="4962156"/>
              <a:ext cx="8106156" cy="16291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48462" y="5016246"/>
              <a:ext cx="8191500" cy="1385570"/>
            </a:xfrm>
            <a:custGeom>
              <a:avLst/>
              <a:gdLst/>
              <a:ahLst/>
              <a:cxnLst/>
              <a:rect l="l" t="t" r="r" b="b"/>
              <a:pathLst>
                <a:path w="8191500" h="1385570">
                  <a:moveTo>
                    <a:pt x="8191500" y="0"/>
                  </a:moveTo>
                  <a:lnTo>
                    <a:pt x="0" y="0"/>
                  </a:lnTo>
                  <a:lnTo>
                    <a:pt x="0" y="1385315"/>
                  </a:lnTo>
                  <a:lnTo>
                    <a:pt x="8191500" y="1385315"/>
                  </a:lnTo>
                  <a:lnTo>
                    <a:pt x="81915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4840" y="4992624"/>
              <a:ext cx="8239125" cy="1432560"/>
            </a:xfrm>
            <a:custGeom>
              <a:avLst/>
              <a:gdLst/>
              <a:ahLst/>
              <a:cxnLst/>
              <a:rect l="l" t="t" r="r" b="b"/>
              <a:pathLst>
                <a:path w="8239125" h="1432560">
                  <a:moveTo>
                    <a:pt x="8215121" y="0"/>
                  </a:moveTo>
                  <a:lnTo>
                    <a:pt x="23621" y="0"/>
                  </a:lnTo>
                  <a:lnTo>
                    <a:pt x="14428" y="1851"/>
                  </a:lnTo>
                  <a:lnTo>
                    <a:pt x="6919" y="6905"/>
                  </a:lnTo>
                  <a:lnTo>
                    <a:pt x="1856" y="14412"/>
                  </a:lnTo>
                  <a:lnTo>
                    <a:pt x="0" y="23621"/>
                  </a:lnTo>
                  <a:lnTo>
                    <a:pt x="0" y="1408938"/>
                  </a:lnTo>
                  <a:lnTo>
                    <a:pt x="1856" y="1418131"/>
                  </a:lnTo>
                  <a:lnTo>
                    <a:pt x="6919" y="1425640"/>
                  </a:lnTo>
                  <a:lnTo>
                    <a:pt x="14428" y="1430703"/>
                  </a:lnTo>
                  <a:lnTo>
                    <a:pt x="23621" y="1432560"/>
                  </a:lnTo>
                  <a:lnTo>
                    <a:pt x="8215121" y="1432560"/>
                  </a:lnTo>
                  <a:lnTo>
                    <a:pt x="8224331" y="1430703"/>
                  </a:lnTo>
                  <a:lnTo>
                    <a:pt x="8231838" y="1425640"/>
                  </a:lnTo>
                  <a:lnTo>
                    <a:pt x="8236892" y="1418131"/>
                  </a:lnTo>
                  <a:lnTo>
                    <a:pt x="8237158" y="1416812"/>
                  </a:lnTo>
                  <a:lnTo>
                    <a:pt x="19278" y="1416812"/>
                  </a:lnTo>
                  <a:lnTo>
                    <a:pt x="15747" y="1413281"/>
                  </a:lnTo>
                  <a:lnTo>
                    <a:pt x="15747" y="19303"/>
                  </a:lnTo>
                  <a:lnTo>
                    <a:pt x="19278" y="15748"/>
                  </a:lnTo>
                  <a:lnTo>
                    <a:pt x="8237161" y="15748"/>
                  </a:lnTo>
                  <a:lnTo>
                    <a:pt x="8236892" y="14412"/>
                  </a:lnTo>
                  <a:lnTo>
                    <a:pt x="8231838" y="6905"/>
                  </a:lnTo>
                  <a:lnTo>
                    <a:pt x="8224331" y="1851"/>
                  </a:lnTo>
                  <a:lnTo>
                    <a:pt x="8215121" y="0"/>
                  </a:lnTo>
                  <a:close/>
                </a:path>
                <a:path w="8239125" h="1432560">
                  <a:moveTo>
                    <a:pt x="8237161" y="15748"/>
                  </a:moveTo>
                  <a:lnTo>
                    <a:pt x="8219439" y="15748"/>
                  </a:lnTo>
                  <a:lnTo>
                    <a:pt x="8222995" y="19303"/>
                  </a:lnTo>
                  <a:lnTo>
                    <a:pt x="8222995" y="1413281"/>
                  </a:lnTo>
                  <a:lnTo>
                    <a:pt x="8219439" y="1416812"/>
                  </a:lnTo>
                  <a:lnTo>
                    <a:pt x="8237158" y="1416812"/>
                  </a:lnTo>
                  <a:lnTo>
                    <a:pt x="8238743" y="1408938"/>
                  </a:lnTo>
                  <a:lnTo>
                    <a:pt x="8238743" y="23621"/>
                  </a:lnTo>
                  <a:lnTo>
                    <a:pt x="8237161" y="15748"/>
                  </a:lnTo>
                  <a:close/>
                </a:path>
                <a:path w="8239125" h="1432560">
                  <a:moveTo>
                    <a:pt x="8207248" y="31495"/>
                  </a:moveTo>
                  <a:lnTo>
                    <a:pt x="31495" y="31495"/>
                  </a:lnTo>
                  <a:lnTo>
                    <a:pt x="31495" y="1401064"/>
                  </a:lnTo>
                  <a:lnTo>
                    <a:pt x="8207248" y="1401064"/>
                  </a:lnTo>
                  <a:lnTo>
                    <a:pt x="8207248" y="1385316"/>
                  </a:lnTo>
                  <a:lnTo>
                    <a:pt x="47243" y="1385316"/>
                  </a:lnTo>
                  <a:lnTo>
                    <a:pt x="47243" y="47243"/>
                  </a:lnTo>
                  <a:lnTo>
                    <a:pt x="8207248" y="47243"/>
                  </a:lnTo>
                  <a:lnTo>
                    <a:pt x="8207248" y="31495"/>
                  </a:lnTo>
                  <a:close/>
                </a:path>
                <a:path w="8239125" h="1432560">
                  <a:moveTo>
                    <a:pt x="8207248" y="47243"/>
                  </a:moveTo>
                  <a:lnTo>
                    <a:pt x="8191500" y="47243"/>
                  </a:lnTo>
                  <a:lnTo>
                    <a:pt x="8191500" y="1385316"/>
                  </a:lnTo>
                  <a:lnTo>
                    <a:pt x="8207248" y="1385316"/>
                  </a:lnTo>
                  <a:lnTo>
                    <a:pt x="8207248" y="47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8462" y="5016246"/>
            <a:ext cx="8191500" cy="138557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90170" marR="508634">
              <a:lnSpc>
                <a:spcPct val="100000"/>
              </a:lnSpc>
              <a:spcBef>
                <a:spcPts val="229"/>
              </a:spcBef>
            </a:pP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0" dirty="0">
                <a:solidFill>
                  <a:srgbClr val="FFFFFF"/>
                </a:solidFill>
                <a:latin typeface="Arial"/>
                <a:cs typeface="Arial"/>
              </a:rPr>
              <a:t>colour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FFFFFF"/>
                </a:solidFill>
                <a:latin typeface="Arial"/>
                <a:cs typeface="Arial"/>
              </a:rPr>
              <a:t>image,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FFFFFF"/>
                </a:solidFill>
                <a:latin typeface="Arial"/>
                <a:cs typeface="Arial"/>
              </a:rPr>
              <a:t>intensity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measured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FFFFFF"/>
                </a:solidFill>
                <a:latin typeface="Arial"/>
                <a:cs typeface="Arial"/>
              </a:rPr>
              <a:t>wavelengths </a:t>
            </a:r>
            <a:r>
              <a:rPr sz="2400" b="1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40" dirty="0">
                <a:solidFill>
                  <a:srgbClr val="FFFFFF"/>
                </a:solidFill>
                <a:latin typeface="Arial"/>
                <a:cs typeface="Arial"/>
              </a:rPr>
              <a:t>ed,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3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1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55" dirty="0">
                <a:solidFill>
                  <a:srgbClr val="FFFFFF"/>
                </a:solidFill>
                <a:latin typeface="Arial"/>
                <a:cs typeface="Arial"/>
              </a:rPr>
              <a:t>een,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lue),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3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9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45"/>
              </a:spcBef>
            </a:pP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f(x,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y)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19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[f</a:t>
            </a:r>
            <a:r>
              <a:rPr sz="2400" b="1" spc="-120" baseline="-20833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(x,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y),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104" baseline="-20833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(x,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y),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b="1" spc="-157" baseline="-20833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(x,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y)].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64884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r>
              <a:rPr sz="4400" spc="-114" dirty="0"/>
              <a:t> </a:t>
            </a:r>
            <a:r>
              <a:rPr sz="4400" dirty="0"/>
              <a:t>…</a:t>
            </a:r>
            <a:endParaRPr sz="4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7425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90" dirty="0"/>
              <a:t>Step</a:t>
            </a:r>
            <a:r>
              <a:rPr sz="4400" spc="-495" dirty="0"/>
              <a:t>s</a:t>
            </a:r>
            <a:r>
              <a:rPr sz="4400" spc="-40" dirty="0"/>
              <a:t> </a:t>
            </a:r>
            <a:r>
              <a:rPr sz="4400" spc="-215" dirty="0"/>
              <a:t>in</a:t>
            </a:r>
            <a:r>
              <a:rPr sz="4400" spc="-70" dirty="0"/>
              <a:t> </a:t>
            </a: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1387" y="1544777"/>
            <a:ext cx="7996555" cy="4903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60" dirty="0">
                <a:latin typeface="Microsoft Sans Serif"/>
                <a:cs typeface="Microsoft Sans Serif"/>
              </a:rPr>
              <a:t>Digital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160" dirty="0">
                <a:latin typeface="Microsoft Sans Serif"/>
                <a:cs typeface="Microsoft Sans Serif"/>
              </a:rPr>
              <a:t>Image</a:t>
            </a:r>
            <a:r>
              <a:rPr sz="2500" spc="10" dirty="0">
                <a:latin typeface="Microsoft Sans Serif"/>
                <a:cs typeface="Microsoft Sans Serif"/>
              </a:rPr>
              <a:t> </a:t>
            </a:r>
            <a:r>
              <a:rPr sz="2500" spc="-225" dirty="0">
                <a:latin typeface="Microsoft Sans Serif"/>
                <a:cs typeface="Microsoft Sans Serif"/>
              </a:rPr>
              <a:t>Processing</a:t>
            </a:r>
            <a:r>
              <a:rPr sz="2500" spc="55" dirty="0">
                <a:latin typeface="Microsoft Sans Serif"/>
                <a:cs typeface="Microsoft Sans Serif"/>
              </a:rPr>
              <a:t> </a:t>
            </a:r>
            <a:r>
              <a:rPr sz="2500" spc="-185" dirty="0">
                <a:latin typeface="Microsoft Sans Serif"/>
                <a:cs typeface="Microsoft Sans Serif"/>
              </a:rPr>
              <a:t>involves</a:t>
            </a:r>
            <a:r>
              <a:rPr sz="2500" spc="55" dirty="0">
                <a:latin typeface="Microsoft Sans Serif"/>
                <a:cs typeface="Microsoft Sans Serif"/>
              </a:rPr>
              <a:t> </a:t>
            </a:r>
            <a:r>
              <a:rPr sz="2500" spc="-90" dirty="0">
                <a:latin typeface="Microsoft Sans Serif"/>
                <a:cs typeface="Microsoft Sans Serif"/>
              </a:rPr>
              <a:t>following</a:t>
            </a:r>
            <a:r>
              <a:rPr sz="2500" spc="30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basic</a:t>
            </a:r>
            <a:r>
              <a:rPr sz="2500" spc="35" dirty="0">
                <a:latin typeface="Microsoft Sans Serif"/>
                <a:cs typeface="Microsoft Sans Serif"/>
              </a:rPr>
              <a:t> </a:t>
            </a:r>
            <a:r>
              <a:rPr sz="2500" spc="-210" dirty="0">
                <a:latin typeface="Microsoft Sans Serif"/>
                <a:cs typeface="Microsoft Sans Serif"/>
              </a:rPr>
              <a:t>tasks</a:t>
            </a:r>
            <a:endParaRPr sz="2500">
              <a:latin typeface="Microsoft Sans Serif"/>
              <a:cs typeface="Microsoft Sans Serif"/>
            </a:endParaRPr>
          </a:p>
          <a:p>
            <a:pPr marL="332740" marR="6350" indent="-320675">
              <a:lnSpc>
                <a:spcPts val="2400"/>
              </a:lnSpc>
              <a:spcBef>
                <a:spcPts val="68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  <a:tab pos="6196330" algn="l"/>
              </a:tabLst>
            </a:pPr>
            <a:r>
              <a:rPr sz="2500" b="1" spc="-145" dirty="0">
                <a:solidFill>
                  <a:srgbClr val="C00000"/>
                </a:solidFill>
                <a:latin typeface="Arial"/>
                <a:cs typeface="Arial"/>
              </a:rPr>
              <a:t>Image</a:t>
            </a:r>
            <a:r>
              <a:rPr sz="2500" b="1" spc="3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b="1" spc="-170" dirty="0">
                <a:solidFill>
                  <a:srgbClr val="C00000"/>
                </a:solidFill>
                <a:latin typeface="Arial"/>
                <a:cs typeface="Arial"/>
              </a:rPr>
              <a:t>Acquisition:-</a:t>
            </a:r>
            <a:r>
              <a:rPr sz="2500" b="1" spc="3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spc="-225" dirty="0">
                <a:latin typeface="Microsoft Sans Serif"/>
                <a:cs typeface="Microsoft Sans Serif"/>
              </a:rPr>
              <a:t>An</a:t>
            </a:r>
            <a:r>
              <a:rPr sz="2500" spc="335" dirty="0">
                <a:latin typeface="Microsoft Sans Serif"/>
                <a:cs typeface="Microsoft Sans Serif"/>
              </a:rPr>
              <a:t> </a:t>
            </a:r>
            <a:r>
              <a:rPr sz="2500" spc="-114" dirty="0">
                <a:latin typeface="Microsoft Sans Serif"/>
                <a:cs typeface="Microsoft Sans Serif"/>
              </a:rPr>
              <a:t>imaging</a:t>
            </a:r>
            <a:r>
              <a:rPr sz="2500" spc="345" dirty="0">
                <a:latin typeface="Microsoft Sans Serif"/>
                <a:cs typeface="Microsoft Sans Serif"/>
              </a:rPr>
              <a:t> </a:t>
            </a:r>
            <a:r>
              <a:rPr sz="2500" spc="-235" dirty="0">
                <a:latin typeface="Microsoft Sans Serif"/>
                <a:cs typeface="Microsoft Sans Serif"/>
              </a:rPr>
              <a:t>sensor</a:t>
            </a:r>
            <a:r>
              <a:rPr sz="2500" spc="340" dirty="0">
                <a:latin typeface="Microsoft Sans Serif"/>
                <a:cs typeface="Microsoft Sans Serif"/>
              </a:rPr>
              <a:t> </a:t>
            </a:r>
            <a:r>
              <a:rPr sz="2500" spc="-110" dirty="0">
                <a:latin typeface="Microsoft Sans Serif"/>
                <a:cs typeface="Microsoft Sans Serif"/>
              </a:rPr>
              <a:t>and	</a:t>
            </a:r>
            <a:r>
              <a:rPr sz="2500" spc="-155" dirty="0">
                <a:latin typeface="Microsoft Sans Serif"/>
                <a:cs typeface="Microsoft Sans Serif"/>
              </a:rPr>
              <a:t>the</a:t>
            </a:r>
            <a:r>
              <a:rPr sz="2500" spc="245" dirty="0">
                <a:latin typeface="Microsoft Sans Serif"/>
                <a:cs typeface="Microsoft Sans Serif"/>
              </a:rPr>
              <a:t> </a:t>
            </a:r>
            <a:r>
              <a:rPr sz="2500" spc="-45" dirty="0">
                <a:latin typeface="Microsoft Sans Serif"/>
                <a:cs typeface="Microsoft Sans Serif"/>
              </a:rPr>
              <a:t>capability </a:t>
            </a:r>
            <a:r>
              <a:rPr sz="2500" spc="-645" dirty="0">
                <a:latin typeface="Microsoft Sans Serif"/>
                <a:cs typeface="Microsoft Sans Serif"/>
              </a:rPr>
              <a:t> </a:t>
            </a:r>
            <a:r>
              <a:rPr sz="2500" spc="-85" dirty="0">
                <a:latin typeface="Microsoft Sans Serif"/>
                <a:cs typeface="Microsoft Sans Serif"/>
              </a:rPr>
              <a:t>to</a:t>
            </a:r>
            <a:r>
              <a:rPr sz="2500" spc="30" dirty="0">
                <a:latin typeface="Microsoft Sans Serif"/>
                <a:cs typeface="Microsoft Sans Serif"/>
              </a:rPr>
              <a:t> </a:t>
            </a:r>
            <a:r>
              <a:rPr sz="2500" spc="-55" dirty="0">
                <a:latin typeface="Microsoft Sans Serif"/>
                <a:cs typeface="Microsoft Sans Serif"/>
              </a:rPr>
              <a:t>digitize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the</a:t>
            </a:r>
            <a:r>
              <a:rPr sz="2500" spc="25" dirty="0">
                <a:latin typeface="Microsoft Sans Serif"/>
                <a:cs typeface="Microsoft Sans Serif"/>
              </a:rPr>
              <a:t> </a:t>
            </a:r>
            <a:r>
              <a:rPr sz="2500" spc="-135" dirty="0">
                <a:latin typeface="Microsoft Sans Serif"/>
                <a:cs typeface="Microsoft Sans Serif"/>
              </a:rPr>
              <a:t>signal</a:t>
            </a:r>
            <a:r>
              <a:rPr sz="2500" spc="40" dirty="0">
                <a:latin typeface="Microsoft Sans Serif"/>
                <a:cs typeface="Microsoft Sans Serif"/>
              </a:rPr>
              <a:t> </a:t>
            </a:r>
            <a:r>
              <a:rPr sz="2500" spc="-125" dirty="0">
                <a:latin typeface="Microsoft Sans Serif"/>
                <a:cs typeface="Microsoft Sans Serif"/>
              </a:rPr>
              <a:t>produced</a:t>
            </a:r>
            <a:r>
              <a:rPr sz="2500" spc="40" dirty="0">
                <a:latin typeface="Microsoft Sans Serif"/>
                <a:cs typeface="Microsoft Sans Serif"/>
              </a:rPr>
              <a:t> </a:t>
            </a:r>
            <a:r>
              <a:rPr sz="2500" spc="-70" dirty="0">
                <a:latin typeface="Microsoft Sans Serif"/>
                <a:cs typeface="Microsoft Sans Serif"/>
              </a:rPr>
              <a:t>by</a:t>
            </a:r>
            <a:r>
              <a:rPr sz="2500" spc="5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the</a:t>
            </a:r>
            <a:r>
              <a:rPr sz="2500" spc="35" dirty="0">
                <a:latin typeface="Microsoft Sans Serif"/>
                <a:cs typeface="Microsoft Sans Serif"/>
              </a:rPr>
              <a:t> </a:t>
            </a:r>
            <a:r>
              <a:rPr sz="2500" spc="-240" dirty="0">
                <a:latin typeface="Microsoft Sans Serif"/>
                <a:cs typeface="Microsoft Sans Serif"/>
              </a:rPr>
              <a:t>sensor</a:t>
            </a:r>
            <a:endParaRPr sz="2500">
              <a:latin typeface="Microsoft Sans Serif"/>
              <a:cs typeface="Microsoft Sans Serif"/>
            </a:endParaRPr>
          </a:p>
          <a:p>
            <a:pPr marL="332740" marR="6985" indent="-320675">
              <a:lnSpc>
                <a:spcPts val="2400"/>
              </a:lnSpc>
              <a:spcBef>
                <a:spcPts val="71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  <a:tab pos="2623820" algn="l"/>
                <a:tab pos="4021454" algn="l"/>
                <a:tab pos="4679950" algn="l"/>
                <a:tab pos="5740400" algn="l"/>
                <a:tab pos="6935470" algn="l"/>
              </a:tabLst>
            </a:pPr>
            <a:r>
              <a:rPr sz="2500" b="1" spc="-340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500" b="1" spc="-16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500" b="1" spc="-18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500" b="1" spc="-260" dirty="0">
                <a:solidFill>
                  <a:srgbClr val="C00000"/>
                </a:solidFill>
                <a:latin typeface="Arial"/>
                <a:cs typeface="Arial"/>
              </a:rPr>
              <a:t>process</a:t>
            </a:r>
            <a:r>
              <a:rPr sz="2500" b="1" spc="-155" dirty="0">
                <a:solidFill>
                  <a:srgbClr val="C00000"/>
                </a:solidFill>
                <a:latin typeface="Arial"/>
                <a:cs typeface="Arial"/>
              </a:rPr>
              <a:t>ing</a:t>
            </a:r>
            <a:r>
              <a:rPr sz="2500" b="1" spc="-175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2500" b="1" spc="-5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5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500" spc="-570" dirty="0">
                <a:latin typeface="Microsoft Sans Serif"/>
                <a:cs typeface="Microsoft Sans Serif"/>
              </a:rPr>
              <a:t>E</a:t>
            </a:r>
            <a:r>
              <a:rPr sz="2500" spc="-295" dirty="0">
                <a:latin typeface="Microsoft Sans Serif"/>
                <a:cs typeface="Microsoft Sans Serif"/>
              </a:rPr>
              <a:t>n</a:t>
            </a:r>
            <a:r>
              <a:rPr sz="2500" spc="-204" dirty="0">
                <a:latin typeface="Microsoft Sans Serif"/>
                <a:cs typeface="Microsoft Sans Serif"/>
              </a:rPr>
              <a:t>ha</a:t>
            </a:r>
            <a:r>
              <a:rPr sz="2500" spc="-195" dirty="0">
                <a:latin typeface="Microsoft Sans Serif"/>
                <a:cs typeface="Microsoft Sans Serif"/>
              </a:rPr>
              <a:t>n</a:t>
            </a:r>
            <a:r>
              <a:rPr sz="2500" spc="-285" dirty="0">
                <a:latin typeface="Microsoft Sans Serif"/>
                <a:cs typeface="Microsoft Sans Serif"/>
              </a:rPr>
              <a:t>ces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5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5" dirty="0">
                <a:latin typeface="Microsoft Sans Serif"/>
                <a:cs typeface="Microsoft Sans Serif"/>
              </a:rPr>
              <a:t>i</a:t>
            </a:r>
            <a:r>
              <a:rPr sz="2500" spc="-160" dirty="0">
                <a:latin typeface="Microsoft Sans Serif"/>
                <a:cs typeface="Microsoft Sans Serif"/>
              </a:rPr>
              <a:t>ma</a:t>
            </a:r>
            <a:r>
              <a:rPr sz="2500" spc="-170" dirty="0">
                <a:latin typeface="Microsoft Sans Serif"/>
                <a:cs typeface="Microsoft Sans Serif"/>
              </a:rPr>
              <a:t>g</a:t>
            </a:r>
            <a:r>
              <a:rPr sz="2500" spc="-145" dirty="0">
                <a:latin typeface="Microsoft Sans Serif"/>
                <a:cs typeface="Microsoft Sans Serif"/>
              </a:rPr>
              <a:t>e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10" dirty="0">
                <a:latin typeface="Microsoft Sans Serif"/>
                <a:cs typeface="Microsoft Sans Serif"/>
              </a:rPr>
              <a:t>qu</a:t>
            </a:r>
            <a:r>
              <a:rPr sz="2500" spc="-105" dirty="0">
                <a:latin typeface="Microsoft Sans Serif"/>
                <a:cs typeface="Microsoft Sans Serif"/>
              </a:rPr>
              <a:t>a</a:t>
            </a:r>
            <a:r>
              <a:rPr sz="2500" spc="-30" dirty="0">
                <a:latin typeface="Microsoft Sans Serif"/>
                <a:cs typeface="Microsoft Sans Serif"/>
              </a:rPr>
              <a:t>lit</a:t>
            </a:r>
            <a:r>
              <a:rPr sz="2500" spc="-185" dirty="0">
                <a:latin typeface="Microsoft Sans Serif"/>
                <a:cs typeface="Microsoft Sans Serif"/>
              </a:rPr>
              <a:t>y</a:t>
            </a:r>
            <a:r>
              <a:rPr sz="2500" spc="-150" dirty="0">
                <a:latin typeface="Microsoft Sans Serif"/>
                <a:cs typeface="Microsoft Sans Serif"/>
              </a:rPr>
              <a:t>,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30" dirty="0">
                <a:latin typeface="Microsoft Sans Serif"/>
                <a:cs typeface="Microsoft Sans Serif"/>
              </a:rPr>
              <a:t>fil</a:t>
            </a:r>
            <a:r>
              <a:rPr sz="2500" spc="-55" dirty="0">
                <a:latin typeface="Microsoft Sans Serif"/>
                <a:cs typeface="Microsoft Sans Serif"/>
              </a:rPr>
              <a:t>t</a:t>
            </a:r>
            <a:r>
              <a:rPr sz="2500" spc="-105" dirty="0">
                <a:latin typeface="Microsoft Sans Serif"/>
                <a:cs typeface="Microsoft Sans Serif"/>
              </a:rPr>
              <a:t>e</a:t>
            </a:r>
            <a:r>
              <a:rPr sz="2500" spc="-15" dirty="0">
                <a:latin typeface="Microsoft Sans Serif"/>
                <a:cs typeface="Microsoft Sans Serif"/>
              </a:rPr>
              <a:t>r</a:t>
            </a:r>
            <a:r>
              <a:rPr sz="2500" dirty="0">
                <a:latin typeface="Microsoft Sans Serif"/>
                <a:cs typeface="Microsoft Sans Serif"/>
              </a:rPr>
              <a:t>i</a:t>
            </a:r>
            <a:r>
              <a:rPr sz="2500" spc="-295" dirty="0">
                <a:latin typeface="Microsoft Sans Serif"/>
                <a:cs typeface="Microsoft Sans Serif"/>
              </a:rPr>
              <a:t>n</a:t>
            </a:r>
            <a:r>
              <a:rPr sz="2500" spc="-60" dirty="0">
                <a:latin typeface="Microsoft Sans Serif"/>
                <a:cs typeface="Microsoft Sans Serif"/>
              </a:rPr>
              <a:t>g</a:t>
            </a:r>
            <a:r>
              <a:rPr sz="2500" spc="-145" dirty="0">
                <a:latin typeface="Microsoft Sans Serif"/>
                <a:cs typeface="Microsoft Sans Serif"/>
              </a:rPr>
              <a:t>,  </a:t>
            </a:r>
            <a:r>
              <a:rPr sz="2500" spc="-215" dirty="0">
                <a:latin typeface="Microsoft Sans Serif"/>
                <a:cs typeface="Microsoft Sans Serif"/>
              </a:rPr>
              <a:t>con</a:t>
            </a:r>
            <a:r>
              <a:rPr sz="2500" spc="-120" dirty="0">
                <a:latin typeface="Microsoft Sans Serif"/>
                <a:cs typeface="Microsoft Sans Serif"/>
              </a:rPr>
              <a:t>t</a:t>
            </a:r>
            <a:r>
              <a:rPr sz="2500" spc="-35" dirty="0">
                <a:latin typeface="Microsoft Sans Serif"/>
                <a:cs typeface="Microsoft Sans Serif"/>
              </a:rPr>
              <a:t>r</a:t>
            </a:r>
            <a:r>
              <a:rPr sz="2500" spc="-150" dirty="0">
                <a:latin typeface="Microsoft Sans Serif"/>
                <a:cs typeface="Microsoft Sans Serif"/>
              </a:rPr>
              <a:t>ast</a:t>
            </a:r>
            <a:r>
              <a:rPr sz="2500" spc="40" dirty="0">
                <a:latin typeface="Microsoft Sans Serif"/>
                <a:cs typeface="Microsoft Sans Serif"/>
              </a:rPr>
              <a:t> </a:t>
            </a:r>
            <a:r>
              <a:rPr sz="2500" spc="-229" dirty="0">
                <a:latin typeface="Microsoft Sans Serif"/>
                <a:cs typeface="Microsoft Sans Serif"/>
              </a:rPr>
              <a:t>enhan</a:t>
            </a:r>
            <a:r>
              <a:rPr sz="2500" spc="-215" dirty="0">
                <a:latin typeface="Microsoft Sans Serif"/>
                <a:cs typeface="Microsoft Sans Serif"/>
              </a:rPr>
              <a:t>c</a:t>
            </a:r>
            <a:r>
              <a:rPr sz="2500" spc="-204" dirty="0">
                <a:latin typeface="Microsoft Sans Serif"/>
                <a:cs typeface="Microsoft Sans Serif"/>
              </a:rPr>
              <a:t>ement</a:t>
            </a:r>
            <a:r>
              <a:rPr sz="2500" spc="50" dirty="0">
                <a:latin typeface="Microsoft Sans Serif"/>
                <a:cs typeface="Microsoft Sans Serif"/>
              </a:rPr>
              <a:t> </a:t>
            </a:r>
            <a:r>
              <a:rPr sz="2500" spc="-140" dirty="0">
                <a:latin typeface="Microsoft Sans Serif"/>
                <a:cs typeface="Microsoft Sans Serif"/>
              </a:rPr>
              <a:t>et</a:t>
            </a:r>
            <a:r>
              <a:rPr sz="2500" spc="-180" dirty="0">
                <a:latin typeface="Microsoft Sans Serif"/>
                <a:cs typeface="Microsoft Sans Serif"/>
              </a:rPr>
              <a:t>c</a:t>
            </a:r>
            <a:r>
              <a:rPr sz="2500" spc="-150" dirty="0">
                <a:latin typeface="Microsoft Sans Serif"/>
                <a:cs typeface="Microsoft Sans Serif"/>
              </a:rPr>
              <a:t>.</a:t>
            </a:r>
            <a:endParaRPr sz="2500">
              <a:latin typeface="Microsoft Sans Serif"/>
              <a:cs typeface="Microsoft Sans Serif"/>
            </a:endParaRPr>
          </a:p>
          <a:p>
            <a:pPr marL="332740" marR="8255" indent="-320675">
              <a:lnSpc>
                <a:spcPts val="2400"/>
              </a:lnSpc>
              <a:spcBef>
                <a:spcPts val="69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  <a:tab pos="2499995" algn="l"/>
                <a:tab pos="3820160" algn="l"/>
                <a:tab pos="4311015" algn="l"/>
                <a:tab pos="5097145" algn="l"/>
                <a:tab pos="6059170" algn="l"/>
                <a:tab pos="6688455" algn="l"/>
              </a:tabLst>
            </a:pPr>
            <a:r>
              <a:rPr sz="2500" b="1" spc="-37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500" b="1" spc="-26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500" b="1" spc="-190" dirty="0">
                <a:solidFill>
                  <a:srgbClr val="C00000"/>
                </a:solidFill>
                <a:latin typeface="Arial"/>
                <a:cs typeface="Arial"/>
              </a:rPr>
              <a:t>gment</a:t>
            </a:r>
            <a:r>
              <a:rPr sz="2500" b="1" spc="-13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500" b="1" spc="-18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2500" b="1" spc="-4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500" b="1" spc="-204" dirty="0">
                <a:solidFill>
                  <a:srgbClr val="C00000"/>
                </a:solidFill>
                <a:latin typeface="Arial"/>
                <a:cs typeface="Arial"/>
              </a:rPr>
              <a:t>on</a:t>
            </a:r>
            <a:r>
              <a:rPr sz="2500" b="1" spc="-175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2500" b="1" spc="-5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5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500" spc="-565" dirty="0">
                <a:latin typeface="Microsoft Sans Serif"/>
                <a:cs typeface="Microsoft Sans Serif"/>
              </a:rPr>
              <a:t>P</a:t>
            </a:r>
            <a:r>
              <a:rPr sz="2500" spc="-10" dirty="0">
                <a:latin typeface="Microsoft Sans Serif"/>
                <a:cs typeface="Microsoft Sans Serif"/>
              </a:rPr>
              <a:t>a</a:t>
            </a:r>
            <a:r>
              <a:rPr sz="2500" spc="35" dirty="0">
                <a:latin typeface="Microsoft Sans Serif"/>
                <a:cs typeface="Microsoft Sans Serif"/>
              </a:rPr>
              <a:t>r</a:t>
            </a:r>
            <a:r>
              <a:rPr sz="2500" spc="-25" dirty="0">
                <a:latin typeface="Microsoft Sans Serif"/>
                <a:cs typeface="Microsoft Sans Serif"/>
              </a:rPr>
              <a:t>tit</a:t>
            </a:r>
            <a:r>
              <a:rPr sz="2500" spc="-10" dirty="0">
                <a:latin typeface="Microsoft Sans Serif"/>
                <a:cs typeface="Microsoft Sans Serif"/>
              </a:rPr>
              <a:t>i</a:t>
            </a:r>
            <a:r>
              <a:rPr sz="2500" spc="-220" dirty="0">
                <a:latin typeface="Microsoft Sans Serif"/>
                <a:cs typeface="Microsoft Sans Serif"/>
              </a:rPr>
              <a:t>o</a:t>
            </a:r>
            <a:r>
              <a:rPr sz="2500" spc="-215" dirty="0">
                <a:latin typeface="Microsoft Sans Serif"/>
                <a:cs typeface="Microsoft Sans Serif"/>
              </a:rPr>
              <a:t>n</a:t>
            </a:r>
            <a:r>
              <a:rPr sz="2500" spc="-420" dirty="0">
                <a:latin typeface="Microsoft Sans Serif"/>
                <a:cs typeface="Microsoft Sans Serif"/>
              </a:rPr>
              <a:t>s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60" dirty="0">
                <a:latin typeface="Microsoft Sans Serif"/>
                <a:cs typeface="Microsoft Sans Serif"/>
              </a:rPr>
              <a:t>an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5" dirty="0">
                <a:latin typeface="Microsoft Sans Serif"/>
                <a:cs typeface="Microsoft Sans Serif"/>
              </a:rPr>
              <a:t>i</a:t>
            </a:r>
            <a:r>
              <a:rPr sz="2500" spc="-160" dirty="0">
                <a:latin typeface="Microsoft Sans Serif"/>
                <a:cs typeface="Microsoft Sans Serif"/>
              </a:rPr>
              <a:t>nput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00" dirty="0">
                <a:latin typeface="Microsoft Sans Serif"/>
                <a:cs typeface="Microsoft Sans Serif"/>
              </a:rPr>
              <a:t>i</a:t>
            </a:r>
            <a:r>
              <a:rPr sz="2500" spc="-350" dirty="0">
                <a:latin typeface="Microsoft Sans Serif"/>
                <a:cs typeface="Microsoft Sans Serif"/>
              </a:rPr>
              <a:t>m</a:t>
            </a:r>
            <a:r>
              <a:rPr sz="2500" spc="-15" dirty="0">
                <a:latin typeface="Microsoft Sans Serif"/>
                <a:cs typeface="Microsoft Sans Serif"/>
              </a:rPr>
              <a:t>a</a:t>
            </a:r>
            <a:r>
              <a:rPr sz="2500" spc="-60" dirty="0">
                <a:latin typeface="Microsoft Sans Serif"/>
                <a:cs typeface="Microsoft Sans Serif"/>
              </a:rPr>
              <a:t>g</a:t>
            </a:r>
            <a:r>
              <a:rPr sz="2500" spc="-145" dirty="0">
                <a:latin typeface="Microsoft Sans Serif"/>
                <a:cs typeface="Microsoft Sans Serif"/>
              </a:rPr>
              <a:t>e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14" dirty="0">
                <a:latin typeface="Microsoft Sans Serif"/>
                <a:cs typeface="Microsoft Sans Serif"/>
              </a:rPr>
              <a:t>int</a:t>
            </a:r>
            <a:r>
              <a:rPr sz="2500" spc="-170" dirty="0">
                <a:latin typeface="Microsoft Sans Serif"/>
                <a:cs typeface="Microsoft Sans Serif"/>
              </a:rPr>
              <a:t>o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285" dirty="0">
                <a:latin typeface="Microsoft Sans Serif"/>
                <a:cs typeface="Microsoft Sans Serif"/>
              </a:rPr>
              <a:t>c</a:t>
            </a:r>
            <a:r>
              <a:rPr sz="2500" spc="-220" dirty="0">
                <a:latin typeface="Microsoft Sans Serif"/>
                <a:cs typeface="Microsoft Sans Serif"/>
              </a:rPr>
              <a:t>o</a:t>
            </a:r>
            <a:r>
              <a:rPr sz="2500" spc="-215" dirty="0">
                <a:latin typeface="Microsoft Sans Serif"/>
                <a:cs typeface="Microsoft Sans Serif"/>
              </a:rPr>
              <a:t>n</a:t>
            </a:r>
            <a:r>
              <a:rPr sz="2500" spc="-285" dirty="0">
                <a:latin typeface="Microsoft Sans Serif"/>
                <a:cs typeface="Microsoft Sans Serif"/>
              </a:rPr>
              <a:t>s</a:t>
            </a:r>
            <a:r>
              <a:rPr sz="2500" spc="-170" dirty="0">
                <a:latin typeface="Microsoft Sans Serif"/>
                <a:cs typeface="Microsoft Sans Serif"/>
              </a:rPr>
              <a:t>t</a:t>
            </a:r>
            <a:r>
              <a:rPr sz="2500" spc="-25" dirty="0">
                <a:latin typeface="Microsoft Sans Serif"/>
                <a:cs typeface="Microsoft Sans Serif"/>
              </a:rPr>
              <a:t>i</a:t>
            </a:r>
            <a:r>
              <a:rPr sz="2500" spc="-20" dirty="0">
                <a:latin typeface="Microsoft Sans Serif"/>
                <a:cs typeface="Microsoft Sans Serif"/>
              </a:rPr>
              <a:t>t</a:t>
            </a:r>
            <a:r>
              <a:rPr sz="2500" spc="-295" dirty="0">
                <a:latin typeface="Microsoft Sans Serif"/>
                <a:cs typeface="Microsoft Sans Serif"/>
              </a:rPr>
              <a:t>u</a:t>
            </a:r>
            <a:r>
              <a:rPr sz="2500" spc="-130" dirty="0">
                <a:latin typeface="Microsoft Sans Serif"/>
                <a:cs typeface="Microsoft Sans Serif"/>
              </a:rPr>
              <a:t>ent  </a:t>
            </a:r>
            <a:r>
              <a:rPr sz="2500" spc="-85" dirty="0">
                <a:latin typeface="Microsoft Sans Serif"/>
                <a:cs typeface="Microsoft Sans Serif"/>
              </a:rPr>
              <a:t>parts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5" dirty="0">
                <a:latin typeface="Microsoft Sans Serif"/>
                <a:cs typeface="Microsoft Sans Serif"/>
              </a:rPr>
              <a:t>of</a:t>
            </a:r>
            <a:r>
              <a:rPr sz="2500" spc="110" dirty="0">
                <a:latin typeface="Microsoft Sans Serif"/>
                <a:cs typeface="Microsoft Sans Serif"/>
              </a:rPr>
              <a:t> </a:t>
            </a:r>
            <a:r>
              <a:rPr sz="2500" spc="-150" dirty="0">
                <a:latin typeface="Microsoft Sans Serif"/>
                <a:cs typeface="Microsoft Sans Serif"/>
              </a:rPr>
              <a:t>objects</a:t>
            </a:r>
            <a:endParaRPr sz="2500">
              <a:latin typeface="Microsoft Sans Serif"/>
              <a:cs typeface="Microsoft Sans Serif"/>
            </a:endParaRPr>
          </a:p>
          <a:p>
            <a:pPr marL="332740" marR="15240" indent="-320675">
              <a:lnSpc>
                <a:spcPts val="2400"/>
              </a:lnSpc>
              <a:spcBef>
                <a:spcPts val="70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  <a:tab pos="2140585" algn="l"/>
                <a:tab pos="3350260" algn="l"/>
                <a:tab pos="4921885" algn="l"/>
                <a:tab pos="6120130" algn="l"/>
                <a:tab pos="7708265" algn="l"/>
              </a:tabLst>
            </a:pPr>
            <a:r>
              <a:rPr sz="2500" b="1" spc="-195" dirty="0">
                <a:solidFill>
                  <a:srgbClr val="C00000"/>
                </a:solidFill>
                <a:latin typeface="Arial"/>
                <a:cs typeface="Arial"/>
              </a:rPr>
              <a:t>Descriptio</a:t>
            </a:r>
            <a:r>
              <a:rPr sz="2500" b="1" spc="-24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500" b="1" spc="215" dirty="0">
                <a:solidFill>
                  <a:srgbClr val="C00000"/>
                </a:solidFill>
                <a:latin typeface="Arial"/>
                <a:cs typeface="Arial"/>
              </a:rPr>
              <a:t>/</a:t>
            </a:r>
            <a:r>
              <a:rPr sz="25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500" b="1" spc="-204" dirty="0">
                <a:solidFill>
                  <a:srgbClr val="C00000"/>
                </a:solidFill>
                <a:latin typeface="Arial"/>
                <a:cs typeface="Arial"/>
              </a:rPr>
              <a:t>Fe</a:t>
            </a:r>
            <a:r>
              <a:rPr sz="2500" b="1" spc="-14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500" b="1" spc="-204" dirty="0">
                <a:solidFill>
                  <a:srgbClr val="C00000"/>
                </a:solidFill>
                <a:latin typeface="Arial"/>
                <a:cs typeface="Arial"/>
              </a:rPr>
              <a:t>tu</a:t>
            </a:r>
            <a:r>
              <a:rPr sz="2500" b="1" spc="-12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500" b="1" spc="-19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5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500" b="1" spc="-215" dirty="0">
                <a:solidFill>
                  <a:srgbClr val="C00000"/>
                </a:solidFill>
                <a:latin typeface="Arial"/>
                <a:cs typeface="Arial"/>
              </a:rPr>
              <a:t>Selectio</a:t>
            </a:r>
            <a:r>
              <a:rPr sz="2500" b="1" spc="-26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500" b="1" spc="-190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2500" b="1" spc="-5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500" b="1" dirty="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sz="2500" spc="-165" dirty="0">
                <a:latin typeface="Microsoft Sans Serif"/>
                <a:cs typeface="Microsoft Sans Serif"/>
              </a:rPr>
              <a:t>Ext</a:t>
            </a:r>
            <a:r>
              <a:rPr sz="2500" spc="-140" dirty="0">
                <a:latin typeface="Microsoft Sans Serif"/>
                <a:cs typeface="Microsoft Sans Serif"/>
              </a:rPr>
              <a:t>r</a:t>
            </a:r>
            <a:r>
              <a:rPr sz="2500" spc="-185" dirty="0">
                <a:latin typeface="Microsoft Sans Serif"/>
                <a:cs typeface="Microsoft Sans Serif"/>
              </a:rPr>
              <a:t>acts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125" dirty="0">
                <a:latin typeface="Microsoft Sans Serif"/>
                <a:cs typeface="Microsoft Sans Serif"/>
              </a:rPr>
              <a:t>descri</a:t>
            </a:r>
            <a:r>
              <a:rPr sz="2500" spc="-150" dirty="0">
                <a:latin typeface="Microsoft Sans Serif"/>
                <a:cs typeface="Microsoft Sans Serif"/>
              </a:rPr>
              <a:t>p</a:t>
            </a:r>
            <a:r>
              <a:rPr sz="2500" spc="-120" dirty="0">
                <a:latin typeface="Microsoft Sans Serif"/>
                <a:cs typeface="Microsoft Sans Serif"/>
              </a:rPr>
              <a:t>tion</a:t>
            </a:r>
            <a:r>
              <a:rPr sz="2500" dirty="0">
                <a:latin typeface="Microsoft Sans Serif"/>
                <a:cs typeface="Microsoft Sans Serif"/>
              </a:rPr>
              <a:t>	</a:t>
            </a:r>
            <a:r>
              <a:rPr sz="2500" spc="-5" dirty="0">
                <a:latin typeface="Microsoft Sans Serif"/>
                <a:cs typeface="Microsoft Sans Serif"/>
              </a:rPr>
              <a:t>of  </a:t>
            </a:r>
            <a:r>
              <a:rPr sz="2500" spc="-135" dirty="0">
                <a:latin typeface="Microsoft Sans Serif"/>
                <a:cs typeface="Microsoft Sans Serif"/>
              </a:rPr>
              <a:t>image</a:t>
            </a:r>
            <a:r>
              <a:rPr sz="2500" spc="10" dirty="0">
                <a:latin typeface="Microsoft Sans Serif"/>
                <a:cs typeface="Microsoft Sans Serif"/>
              </a:rPr>
              <a:t> </a:t>
            </a:r>
            <a:r>
              <a:rPr sz="2500" spc="-150" dirty="0">
                <a:latin typeface="Microsoft Sans Serif"/>
                <a:cs typeface="Microsoft Sans Serif"/>
              </a:rPr>
              <a:t>objects</a:t>
            </a:r>
            <a:r>
              <a:rPr sz="2500" spc="25" dirty="0">
                <a:latin typeface="Microsoft Sans Serif"/>
                <a:cs typeface="Microsoft Sans Serif"/>
              </a:rPr>
              <a:t> </a:t>
            </a:r>
            <a:r>
              <a:rPr sz="2500" spc="-120" dirty="0">
                <a:latin typeface="Microsoft Sans Serif"/>
                <a:cs typeface="Microsoft Sans Serif"/>
              </a:rPr>
              <a:t>suitable</a:t>
            </a:r>
            <a:r>
              <a:rPr sz="2500" spc="35" dirty="0">
                <a:latin typeface="Microsoft Sans Serif"/>
                <a:cs typeface="Microsoft Sans Serif"/>
              </a:rPr>
              <a:t> </a:t>
            </a:r>
            <a:r>
              <a:rPr sz="2500" spc="-20" dirty="0">
                <a:latin typeface="Microsoft Sans Serif"/>
                <a:cs typeface="Microsoft Sans Serif"/>
              </a:rPr>
              <a:t>for</a:t>
            </a:r>
            <a:r>
              <a:rPr sz="2500" spc="40" dirty="0">
                <a:latin typeface="Microsoft Sans Serif"/>
                <a:cs typeface="Microsoft Sans Serif"/>
              </a:rPr>
              <a:t> </a:t>
            </a:r>
            <a:r>
              <a:rPr sz="2500" spc="-85" dirty="0">
                <a:latin typeface="Microsoft Sans Serif"/>
                <a:cs typeface="Microsoft Sans Serif"/>
              </a:rPr>
              <a:t>further</a:t>
            </a:r>
            <a:r>
              <a:rPr sz="2500" spc="75" dirty="0">
                <a:latin typeface="Microsoft Sans Serif"/>
                <a:cs typeface="Microsoft Sans Serif"/>
              </a:rPr>
              <a:t> </a:t>
            </a:r>
            <a:r>
              <a:rPr sz="2500" spc="-170" dirty="0">
                <a:latin typeface="Microsoft Sans Serif"/>
                <a:cs typeface="Microsoft Sans Serif"/>
              </a:rPr>
              <a:t>computer</a:t>
            </a:r>
            <a:r>
              <a:rPr sz="2500" spc="30" dirty="0">
                <a:latin typeface="Microsoft Sans Serif"/>
                <a:cs typeface="Microsoft Sans Serif"/>
              </a:rPr>
              <a:t> </a:t>
            </a:r>
            <a:r>
              <a:rPr sz="2500" spc="-185" dirty="0">
                <a:latin typeface="Microsoft Sans Serif"/>
                <a:cs typeface="Microsoft Sans Serif"/>
              </a:rPr>
              <a:t>processing</a:t>
            </a:r>
            <a:endParaRPr sz="2500">
              <a:latin typeface="Microsoft Sans Serif"/>
              <a:cs typeface="Microsoft Sans Serif"/>
            </a:endParaRPr>
          </a:p>
          <a:p>
            <a:pPr marL="332740" marR="5080" indent="-320675" algn="just">
              <a:lnSpc>
                <a:spcPct val="80000"/>
              </a:lnSpc>
              <a:spcBef>
                <a:spcPts val="73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3375" algn="l"/>
              </a:tabLst>
            </a:pPr>
            <a:r>
              <a:rPr sz="2500" b="1" spc="-210" dirty="0">
                <a:solidFill>
                  <a:srgbClr val="C00000"/>
                </a:solidFill>
                <a:latin typeface="Arial"/>
                <a:cs typeface="Arial"/>
              </a:rPr>
              <a:t>Recognition</a:t>
            </a:r>
            <a:r>
              <a:rPr sz="2500" b="1" spc="-20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b="1" spc="-229" dirty="0">
                <a:solidFill>
                  <a:srgbClr val="C00000"/>
                </a:solidFill>
                <a:latin typeface="Arial"/>
                <a:cs typeface="Arial"/>
              </a:rPr>
              <a:t>&amp;</a:t>
            </a:r>
            <a:r>
              <a:rPr sz="2500" b="1" spc="-2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b="1" spc="-155" dirty="0">
                <a:solidFill>
                  <a:srgbClr val="C00000"/>
                </a:solidFill>
                <a:latin typeface="Arial"/>
                <a:cs typeface="Arial"/>
              </a:rPr>
              <a:t>Interpretation:-</a:t>
            </a:r>
            <a:r>
              <a:rPr sz="2500" b="1" spc="-1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spc="-185" dirty="0">
                <a:latin typeface="Microsoft Sans Serif"/>
                <a:cs typeface="Microsoft Sans Serif"/>
              </a:rPr>
              <a:t>Assigning</a:t>
            </a:r>
            <a:r>
              <a:rPr sz="2500" spc="-180" dirty="0">
                <a:latin typeface="Microsoft Sans Serif"/>
                <a:cs typeface="Microsoft Sans Serif"/>
              </a:rPr>
              <a:t> </a:t>
            </a:r>
            <a:r>
              <a:rPr sz="2500" spc="-15" dirty="0">
                <a:latin typeface="Microsoft Sans Serif"/>
                <a:cs typeface="Microsoft Sans Serif"/>
              </a:rPr>
              <a:t>a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-45" dirty="0">
                <a:latin typeface="Microsoft Sans Serif"/>
                <a:cs typeface="Microsoft Sans Serif"/>
              </a:rPr>
              <a:t>label</a:t>
            </a:r>
            <a:r>
              <a:rPr sz="2500" spc="570" dirty="0">
                <a:latin typeface="Microsoft Sans Serif"/>
                <a:cs typeface="Microsoft Sans Serif"/>
              </a:rPr>
              <a:t> </a:t>
            </a:r>
            <a:r>
              <a:rPr sz="2500" spc="-85" dirty="0">
                <a:latin typeface="Microsoft Sans Serif"/>
                <a:cs typeface="Microsoft Sans Serif"/>
              </a:rPr>
              <a:t>to</a:t>
            </a:r>
            <a:r>
              <a:rPr sz="2500" spc="495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the </a:t>
            </a:r>
            <a:r>
              <a:rPr sz="2500" spc="-150" dirty="0">
                <a:latin typeface="Microsoft Sans Serif"/>
                <a:cs typeface="Microsoft Sans Serif"/>
              </a:rPr>
              <a:t> </a:t>
            </a:r>
            <a:r>
              <a:rPr sz="2500" spc="-105" dirty="0">
                <a:latin typeface="Microsoft Sans Serif"/>
                <a:cs typeface="Microsoft Sans Serif"/>
              </a:rPr>
              <a:t>object </a:t>
            </a:r>
            <a:r>
              <a:rPr sz="2500" spc="-120" dirty="0">
                <a:latin typeface="Microsoft Sans Serif"/>
                <a:cs typeface="Microsoft Sans Serif"/>
              </a:rPr>
              <a:t>based </a:t>
            </a:r>
            <a:r>
              <a:rPr sz="2500" spc="-220" dirty="0">
                <a:latin typeface="Microsoft Sans Serif"/>
                <a:cs typeface="Microsoft Sans Serif"/>
              </a:rPr>
              <a:t>on</a:t>
            </a:r>
            <a:r>
              <a:rPr sz="2500" spc="-215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the </a:t>
            </a:r>
            <a:r>
              <a:rPr sz="2500" spc="-114" dirty="0">
                <a:latin typeface="Microsoft Sans Serif"/>
                <a:cs typeface="Microsoft Sans Serif"/>
              </a:rPr>
              <a:t>information </a:t>
            </a:r>
            <a:r>
              <a:rPr sz="2500" spc="-70" dirty="0">
                <a:latin typeface="Microsoft Sans Serif"/>
                <a:cs typeface="Microsoft Sans Serif"/>
              </a:rPr>
              <a:t>provided by </a:t>
            </a:r>
            <a:r>
              <a:rPr sz="2500" spc="-160" dirty="0">
                <a:latin typeface="Microsoft Sans Serif"/>
                <a:cs typeface="Microsoft Sans Serif"/>
              </a:rPr>
              <a:t>its </a:t>
            </a:r>
            <a:r>
              <a:rPr sz="2500" spc="-125" dirty="0">
                <a:latin typeface="Microsoft Sans Serif"/>
                <a:cs typeface="Microsoft Sans Serif"/>
              </a:rPr>
              <a:t>descriptor. </a:t>
            </a:r>
            <a:r>
              <a:rPr sz="2500" spc="-120" dirty="0">
                <a:latin typeface="Microsoft Sans Serif"/>
                <a:cs typeface="Microsoft Sans Serif"/>
              </a:rPr>
              <a:t> </a:t>
            </a:r>
            <a:r>
              <a:rPr sz="2500" spc="-95" dirty="0">
                <a:latin typeface="Microsoft Sans Serif"/>
                <a:cs typeface="Microsoft Sans Serif"/>
              </a:rPr>
              <a:t>Interpretation</a:t>
            </a:r>
            <a:r>
              <a:rPr sz="2500" spc="50" dirty="0">
                <a:latin typeface="Microsoft Sans Serif"/>
                <a:cs typeface="Microsoft Sans Serif"/>
              </a:rPr>
              <a:t> </a:t>
            </a:r>
            <a:r>
              <a:rPr sz="2500" spc="-229" dirty="0">
                <a:latin typeface="Microsoft Sans Serif"/>
                <a:cs typeface="Microsoft Sans Serif"/>
              </a:rPr>
              <a:t>assigns</a:t>
            </a:r>
            <a:r>
              <a:rPr sz="2500" spc="45" dirty="0">
                <a:latin typeface="Microsoft Sans Serif"/>
                <a:cs typeface="Microsoft Sans Serif"/>
              </a:rPr>
              <a:t> </a:t>
            </a:r>
            <a:r>
              <a:rPr sz="2500" spc="-175" dirty="0">
                <a:latin typeface="Microsoft Sans Serif"/>
                <a:cs typeface="Microsoft Sans Serif"/>
              </a:rPr>
              <a:t>meaning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85" dirty="0">
                <a:latin typeface="Microsoft Sans Serif"/>
                <a:cs typeface="Microsoft Sans Serif"/>
              </a:rPr>
              <a:t>to</a:t>
            </a:r>
            <a:r>
              <a:rPr sz="2500" spc="30" dirty="0">
                <a:latin typeface="Microsoft Sans Serif"/>
                <a:cs typeface="Microsoft Sans Serif"/>
              </a:rPr>
              <a:t> </a:t>
            </a:r>
            <a:r>
              <a:rPr sz="2500" spc="-15" dirty="0">
                <a:latin typeface="Microsoft Sans Serif"/>
                <a:cs typeface="Microsoft Sans Serif"/>
              </a:rPr>
              <a:t>a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195" dirty="0">
                <a:latin typeface="Microsoft Sans Serif"/>
                <a:cs typeface="Microsoft Sans Serif"/>
              </a:rPr>
              <a:t>set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5" dirty="0">
                <a:latin typeface="Microsoft Sans Serif"/>
                <a:cs typeface="Microsoft Sans Serif"/>
              </a:rPr>
              <a:t>of</a:t>
            </a:r>
            <a:r>
              <a:rPr sz="2500" spc="114" dirty="0">
                <a:latin typeface="Microsoft Sans Serif"/>
                <a:cs typeface="Microsoft Sans Serif"/>
              </a:rPr>
              <a:t> </a:t>
            </a:r>
            <a:r>
              <a:rPr sz="2500" spc="-55" dirty="0">
                <a:latin typeface="Microsoft Sans Serif"/>
                <a:cs typeface="Microsoft Sans Serif"/>
              </a:rPr>
              <a:t>labeled</a:t>
            </a:r>
            <a:r>
              <a:rPr sz="2500" spc="15" dirty="0">
                <a:latin typeface="Microsoft Sans Serif"/>
                <a:cs typeface="Microsoft Sans Serif"/>
              </a:rPr>
              <a:t> </a:t>
            </a:r>
            <a:r>
              <a:rPr sz="2500" spc="-155" dirty="0">
                <a:latin typeface="Microsoft Sans Serif"/>
                <a:cs typeface="Microsoft Sans Serif"/>
              </a:rPr>
              <a:t>objects.</a:t>
            </a:r>
            <a:endParaRPr sz="2500">
              <a:latin typeface="Microsoft Sans Serif"/>
              <a:cs typeface="Microsoft Sans Serif"/>
            </a:endParaRPr>
          </a:p>
          <a:p>
            <a:pPr marL="332740" marR="5715" indent="-320675" algn="just">
              <a:lnSpc>
                <a:spcPts val="2400"/>
              </a:lnSpc>
              <a:spcBef>
                <a:spcPts val="67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3375" algn="l"/>
              </a:tabLst>
            </a:pPr>
            <a:r>
              <a:rPr sz="2500" b="1" spc="-170" dirty="0">
                <a:solidFill>
                  <a:srgbClr val="C00000"/>
                </a:solidFill>
                <a:latin typeface="Arial"/>
                <a:cs typeface="Arial"/>
              </a:rPr>
              <a:t>Knowledge</a:t>
            </a:r>
            <a:r>
              <a:rPr sz="2500" b="1" spc="-1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b="1" spc="-220" dirty="0">
                <a:solidFill>
                  <a:srgbClr val="C00000"/>
                </a:solidFill>
                <a:latin typeface="Arial"/>
                <a:cs typeface="Arial"/>
              </a:rPr>
              <a:t>Base:-</a:t>
            </a:r>
            <a:r>
              <a:rPr sz="2500" b="1" spc="-2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500" spc="-150" dirty="0">
                <a:latin typeface="Microsoft Sans Serif"/>
                <a:cs typeface="Microsoft Sans Serif"/>
              </a:rPr>
              <a:t>Knowledge</a:t>
            </a:r>
            <a:r>
              <a:rPr sz="2500" spc="-145" dirty="0">
                <a:latin typeface="Microsoft Sans Serif"/>
                <a:cs typeface="Microsoft Sans Serif"/>
              </a:rPr>
              <a:t> </a:t>
            </a:r>
            <a:r>
              <a:rPr sz="2500" spc="-250" dirty="0">
                <a:latin typeface="Microsoft Sans Serif"/>
                <a:cs typeface="Microsoft Sans Serif"/>
              </a:rPr>
              <a:t>Base</a:t>
            </a:r>
            <a:r>
              <a:rPr sz="2500" spc="-245" dirty="0">
                <a:latin typeface="Microsoft Sans Serif"/>
                <a:cs typeface="Microsoft Sans Serif"/>
              </a:rPr>
              <a:t> </a:t>
            </a:r>
            <a:r>
              <a:rPr sz="2500" spc="-180" dirty="0">
                <a:latin typeface="Microsoft Sans Serif"/>
                <a:cs typeface="Microsoft Sans Serif"/>
              </a:rPr>
              <a:t>helps</a:t>
            </a:r>
            <a:r>
              <a:rPr sz="2500" spc="-175" dirty="0">
                <a:latin typeface="Microsoft Sans Serif"/>
                <a:cs typeface="Microsoft Sans Serif"/>
              </a:rPr>
              <a:t> </a:t>
            </a:r>
            <a:r>
              <a:rPr sz="2500" spc="-20" dirty="0">
                <a:latin typeface="Microsoft Sans Serif"/>
                <a:cs typeface="Microsoft Sans Serif"/>
              </a:rPr>
              <a:t>for</a:t>
            </a:r>
            <a:r>
              <a:rPr sz="2500" spc="-15" dirty="0">
                <a:latin typeface="Microsoft Sans Serif"/>
                <a:cs typeface="Microsoft Sans Serif"/>
              </a:rPr>
              <a:t> </a:t>
            </a:r>
            <a:r>
              <a:rPr sz="2500" spc="-75" dirty="0">
                <a:latin typeface="Microsoft Sans Serif"/>
                <a:cs typeface="Microsoft Sans Serif"/>
              </a:rPr>
              <a:t>efficient </a:t>
            </a:r>
            <a:r>
              <a:rPr sz="2500" spc="-70" dirty="0">
                <a:latin typeface="Microsoft Sans Serif"/>
                <a:cs typeface="Microsoft Sans Serif"/>
              </a:rPr>
              <a:t> </a:t>
            </a:r>
            <a:r>
              <a:rPr sz="2500" spc="-185" dirty="0">
                <a:latin typeface="Microsoft Sans Serif"/>
                <a:cs typeface="Microsoft Sans Serif"/>
              </a:rPr>
              <a:t>processing</a:t>
            </a:r>
            <a:r>
              <a:rPr sz="2500" spc="55" dirty="0">
                <a:latin typeface="Microsoft Sans Serif"/>
                <a:cs typeface="Microsoft Sans Serif"/>
              </a:rPr>
              <a:t> </a:t>
            </a:r>
            <a:r>
              <a:rPr sz="2500" spc="-220" dirty="0">
                <a:latin typeface="Microsoft Sans Serif"/>
                <a:cs typeface="Microsoft Sans Serif"/>
              </a:rPr>
              <a:t>as</a:t>
            </a:r>
            <a:r>
              <a:rPr sz="2500" spc="15" dirty="0">
                <a:latin typeface="Microsoft Sans Serif"/>
                <a:cs typeface="Microsoft Sans Serif"/>
              </a:rPr>
              <a:t> </a:t>
            </a:r>
            <a:r>
              <a:rPr sz="2500" spc="-95" dirty="0">
                <a:latin typeface="Microsoft Sans Serif"/>
                <a:cs typeface="Microsoft Sans Serif"/>
              </a:rPr>
              <a:t>well</a:t>
            </a:r>
            <a:r>
              <a:rPr sz="2500" spc="25" dirty="0">
                <a:latin typeface="Microsoft Sans Serif"/>
                <a:cs typeface="Microsoft Sans Serif"/>
              </a:rPr>
              <a:t> </a:t>
            </a:r>
            <a:r>
              <a:rPr sz="2500" spc="-220" dirty="0">
                <a:latin typeface="Microsoft Sans Serif"/>
                <a:cs typeface="Microsoft Sans Serif"/>
              </a:rPr>
              <a:t>as</a:t>
            </a:r>
            <a:r>
              <a:rPr sz="2500" spc="25" dirty="0">
                <a:latin typeface="Microsoft Sans Serif"/>
                <a:cs typeface="Microsoft Sans Serif"/>
              </a:rPr>
              <a:t> </a:t>
            </a:r>
            <a:r>
              <a:rPr sz="2500" spc="-105" dirty="0">
                <a:latin typeface="Microsoft Sans Serif"/>
                <a:cs typeface="Microsoft Sans Serif"/>
              </a:rPr>
              <a:t>inter</a:t>
            </a:r>
            <a:r>
              <a:rPr sz="2500" spc="40" dirty="0">
                <a:latin typeface="Microsoft Sans Serif"/>
                <a:cs typeface="Microsoft Sans Serif"/>
              </a:rPr>
              <a:t> </a:t>
            </a:r>
            <a:r>
              <a:rPr sz="2500" spc="-175" dirty="0">
                <a:latin typeface="Microsoft Sans Serif"/>
                <a:cs typeface="Microsoft Sans Serif"/>
              </a:rPr>
              <a:t>module</a:t>
            </a:r>
            <a:r>
              <a:rPr sz="2500" spc="20" dirty="0">
                <a:latin typeface="Microsoft Sans Serif"/>
                <a:cs typeface="Microsoft Sans Serif"/>
              </a:rPr>
              <a:t> </a:t>
            </a:r>
            <a:r>
              <a:rPr sz="2500" spc="-114" dirty="0">
                <a:latin typeface="Microsoft Sans Serif"/>
                <a:cs typeface="Microsoft Sans Serif"/>
              </a:rPr>
              <a:t>cooperation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51041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745" dirty="0"/>
              <a:t>R</a:t>
            </a:r>
            <a:r>
              <a:rPr sz="4400" spc="-385" dirty="0"/>
              <a:t>ep</a:t>
            </a:r>
            <a:r>
              <a:rPr sz="4400" spc="-170" dirty="0"/>
              <a:t>r</a:t>
            </a:r>
            <a:r>
              <a:rPr sz="4400" spc="-415" dirty="0"/>
              <a:t>es</a:t>
            </a:r>
            <a:r>
              <a:rPr sz="4400" spc="-405" dirty="0"/>
              <a:t>e</a:t>
            </a:r>
            <a:r>
              <a:rPr sz="4400" spc="-250" dirty="0"/>
              <a:t>nt</a:t>
            </a:r>
            <a:r>
              <a:rPr sz="4400" spc="-215" dirty="0"/>
              <a:t>a</a:t>
            </a:r>
            <a:r>
              <a:rPr sz="4400" spc="-275" dirty="0"/>
              <a:t>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498975" y="1537157"/>
            <a:ext cx="1783714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  <a:tab pos="923925" algn="l"/>
              </a:tabLst>
            </a:pPr>
            <a:r>
              <a:rPr sz="2700" spc="-275" dirty="0">
                <a:latin typeface="Microsoft Sans Serif"/>
                <a:cs typeface="Microsoft Sans Serif"/>
              </a:rPr>
              <a:t>A</a:t>
            </a:r>
            <a:r>
              <a:rPr sz="2700" spc="-225" dirty="0">
                <a:latin typeface="Microsoft Sans Serif"/>
                <a:cs typeface="Microsoft Sans Serif"/>
              </a:rPr>
              <a:t>n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165" dirty="0">
                <a:latin typeface="Microsoft Sans Serif"/>
                <a:cs typeface="Microsoft Sans Serif"/>
              </a:rPr>
              <a:t>im</a:t>
            </a:r>
            <a:r>
              <a:rPr sz="2700" spc="-185" dirty="0">
                <a:latin typeface="Microsoft Sans Serif"/>
                <a:cs typeface="Microsoft Sans Serif"/>
              </a:rPr>
              <a:t>a</a:t>
            </a:r>
            <a:r>
              <a:rPr sz="2700" spc="-70" dirty="0">
                <a:latin typeface="Microsoft Sans Serif"/>
                <a:cs typeface="Microsoft Sans Serif"/>
              </a:rPr>
              <a:t>g</a:t>
            </a:r>
            <a:r>
              <a:rPr sz="2700" spc="-155" dirty="0">
                <a:latin typeface="Microsoft Sans Serif"/>
                <a:cs typeface="Microsoft Sans Serif"/>
              </a:rPr>
              <a:t>e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9572" y="1537157"/>
            <a:ext cx="219710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975" algn="l"/>
                <a:tab pos="857250" algn="l"/>
                <a:tab pos="1602105" algn="l"/>
              </a:tabLst>
            </a:pPr>
            <a:r>
              <a:rPr sz="2700" spc="-155" dirty="0">
                <a:latin typeface="Microsoft Sans Serif"/>
                <a:cs typeface="Microsoft Sans Serif"/>
              </a:rPr>
              <a:t>i</a:t>
            </a:r>
            <a:r>
              <a:rPr sz="2700" spc="-325" dirty="0">
                <a:latin typeface="Microsoft Sans Serif"/>
                <a:cs typeface="Microsoft Sans Serif"/>
              </a:rPr>
              <a:t>s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15" dirty="0">
                <a:latin typeface="Microsoft Sans Serif"/>
                <a:cs typeface="Microsoft Sans Serif"/>
              </a:rPr>
              <a:t>a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20" dirty="0">
                <a:latin typeface="Microsoft Sans Serif"/>
                <a:cs typeface="Microsoft Sans Serif"/>
              </a:rPr>
              <a:t>2</a:t>
            </a:r>
            <a:r>
              <a:rPr sz="2700" spc="10" dirty="0">
                <a:latin typeface="Microsoft Sans Serif"/>
                <a:cs typeface="Microsoft Sans Serif"/>
              </a:rPr>
              <a:t>-</a:t>
            </a:r>
            <a:r>
              <a:rPr sz="2700" spc="-320" dirty="0">
                <a:latin typeface="Microsoft Sans Serif"/>
                <a:cs typeface="Microsoft Sans Serif"/>
              </a:rPr>
              <a:t>D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20" dirty="0">
                <a:latin typeface="Microsoft Sans Serif"/>
                <a:cs typeface="Microsoft Sans Serif"/>
              </a:rPr>
              <a:t>li</a:t>
            </a:r>
            <a:r>
              <a:rPr sz="2700" spc="-50" dirty="0">
                <a:latin typeface="Microsoft Sans Serif"/>
                <a:cs typeface="Microsoft Sans Serif"/>
              </a:rPr>
              <a:t>g</a:t>
            </a:r>
            <a:r>
              <a:rPr sz="2700" spc="-170" dirty="0">
                <a:latin typeface="Microsoft Sans Serif"/>
                <a:cs typeface="Microsoft Sans Serif"/>
              </a:rPr>
              <a:t>ht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8975" y="1784730"/>
            <a:ext cx="4189729" cy="38131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32740" algn="just">
              <a:lnSpc>
                <a:spcPct val="100000"/>
              </a:lnSpc>
              <a:spcBef>
                <a:spcPts val="745"/>
              </a:spcBef>
            </a:pPr>
            <a:r>
              <a:rPr sz="2700" spc="-150" dirty="0">
                <a:latin typeface="Microsoft Sans Serif"/>
                <a:cs typeface="Microsoft Sans Serif"/>
              </a:rPr>
              <a:t>intensity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165" dirty="0">
                <a:latin typeface="Microsoft Sans Serif"/>
                <a:cs typeface="Microsoft Sans Serif"/>
              </a:rPr>
              <a:t>function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60" dirty="0">
                <a:latin typeface="Microsoft Sans Serif"/>
                <a:cs typeface="Microsoft Sans Serif"/>
              </a:rPr>
              <a:t>f(x,y)</a:t>
            </a:r>
            <a:endParaRPr sz="2700">
              <a:latin typeface="Microsoft Sans Serif"/>
              <a:cs typeface="Microsoft Sans Serif"/>
            </a:endParaRPr>
          </a:p>
          <a:p>
            <a:pPr marL="332740" marR="5080" indent="-320675" algn="just">
              <a:lnSpc>
                <a:spcPct val="80000"/>
              </a:lnSpc>
              <a:spcBef>
                <a:spcPts val="1300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33375" algn="l"/>
              </a:tabLst>
            </a:pPr>
            <a:r>
              <a:rPr sz="2700" spc="-175" dirty="0">
                <a:latin typeface="Microsoft Sans Serif"/>
                <a:cs typeface="Microsoft Sans Serif"/>
              </a:rPr>
              <a:t>A</a:t>
            </a:r>
            <a:r>
              <a:rPr sz="2700" spc="-170" dirty="0">
                <a:latin typeface="Microsoft Sans Serif"/>
                <a:cs typeface="Microsoft Sans Serif"/>
              </a:rPr>
              <a:t> </a:t>
            </a:r>
            <a:r>
              <a:rPr sz="2700" spc="-25" dirty="0">
                <a:latin typeface="Microsoft Sans Serif"/>
                <a:cs typeface="Microsoft Sans Serif"/>
              </a:rPr>
              <a:t>digital</a:t>
            </a:r>
            <a:r>
              <a:rPr sz="2700" spc="-20" dirty="0">
                <a:latin typeface="Microsoft Sans Serif"/>
                <a:cs typeface="Microsoft Sans Serif"/>
              </a:rPr>
              <a:t> </a:t>
            </a:r>
            <a:r>
              <a:rPr sz="2700" spc="-145" dirty="0">
                <a:latin typeface="Microsoft Sans Serif"/>
                <a:cs typeface="Microsoft Sans Serif"/>
              </a:rPr>
              <a:t>image</a:t>
            </a:r>
            <a:r>
              <a:rPr sz="2700" spc="-140" dirty="0">
                <a:latin typeface="Microsoft Sans Serif"/>
                <a:cs typeface="Microsoft Sans Serif"/>
              </a:rPr>
              <a:t> </a:t>
            </a:r>
            <a:r>
              <a:rPr sz="2700" spc="-55" dirty="0">
                <a:latin typeface="Microsoft Sans Serif"/>
                <a:cs typeface="Microsoft Sans Serif"/>
              </a:rPr>
              <a:t>f(x,y)</a:t>
            </a:r>
            <a:r>
              <a:rPr sz="2700" spc="-50" dirty="0">
                <a:latin typeface="Microsoft Sans Serif"/>
                <a:cs typeface="Microsoft Sans Serif"/>
              </a:rPr>
              <a:t> </a:t>
            </a:r>
            <a:r>
              <a:rPr sz="2700" spc="-245" dirty="0">
                <a:latin typeface="Microsoft Sans Serif"/>
                <a:cs typeface="Microsoft Sans Serif"/>
              </a:rPr>
              <a:t>is </a:t>
            </a:r>
            <a:r>
              <a:rPr sz="2700" spc="-240" dirty="0">
                <a:latin typeface="Microsoft Sans Serif"/>
                <a:cs typeface="Microsoft Sans Serif"/>
              </a:rPr>
              <a:t> </a:t>
            </a:r>
            <a:r>
              <a:rPr sz="2700" spc="-120" dirty="0">
                <a:latin typeface="Microsoft Sans Serif"/>
                <a:cs typeface="Microsoft Sans Serif"/>
              </a:rPr>
              <a:t>discretized</a:t>
            </a:r>
            <a:r>
              <a:rPr sz="2700" spc="-114" dirty="0">
                <a:latin typeface="Microsoft Sans Serif"/>
                <a:cs typeface="Microsoft Sans Serif"/>
              </a:rPr>
              <a:t> </a:t>
            </a:r>
            <a:r>
              <a:rPr sz="2700" spc="-125" dirty="0">
                <a:latin typeface="Microsoft Sans Serif"/>
                <a:cs typeface="Microsoft Sans Serif"/>
              </a:rPr>
              <a:t>both</a:t>
            </a:r>
            <a:r>
              <a:rPr sz="2700" spc="-120" dirty="0">
                <a:latin typeface="Microsoft Sans Serif"/>
                <a:cs typeface="Microsoft Sans Serif"/>
              </a:rPr>
              <a:t> </a:t>
            </a:r>
            <a:r>
              <a:rPr sz="2700" spc="-175" dirty="0">
                <a:latin typeface="Microsoft Sans Serif"/>
                <a:cs typeface="Microsoft Sans Serif"/>
              </a:rPr>
              <a:t>in</a:t>
            </a:r>
            <a:r>
              <a:rPr sz="2700" spc="-170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spatial </a:t>
            </a:r>
            <a:r>
              <a:rPr sz="2700" spc="-80" dirty="0">
                <a:latin typeface="Microsoft Sans Serif"/>
                <a:cs typeface="Microsoft Sans Serif"/>
              </a:rPr>
              <a:t> </a:t>
            </a:r>
            <a:r>
              <a:rPr sz="2700" spc="-145" dirty="0">
                <a:latin typeface="Microsoft Sans Serif"/>
                <a:cs typeface="Microsoft Sans Serif"/>
              </a:rPr>
              <a:t>coordinates</a:t>
            </a:r>
            <a:r>
              <a:rPr sz="2700" spc="5" dirty="0">
                <a:latin typeface="Microsoft Sans Serif"/>
                <a:cs typeface="Microsoft Sans Serif"/>
              </a:rPr>
              <a:t> </a:t>
            </a:r>
            <a:r>
              <a:rPr sz="2700" spc="-114" dirty="0">
                <a:latin typeface="Microsoft Sans Serif"/>
                <a:cs typeface="Microsoft Sans Serif"/>
              </a:rPr>
              <a:t>and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180" dirty="0">
                <a:latin typeface="Microsoft Sans Serif"/>
                <a:cs typeface="Microsoft Sans Serif"/>
              </a:rPr>
              <a:t>brightness</a:t>
            </a:r>
            <a:endParaRPr sz="2700">
              <a:latin typeface="Microsoft Sans Serif"/>
              <a:cs typeface="Microsoft Sans Serif"/>
            </a:endParaRPr>
          </a:p>
          <a:p>
            <a:pPr marL="332740" marR="5080" indent="-320675" algn="just">
              <a:lnSpc>
                <a:spcPct val="80000"/>
              </a:lnSpc>
              <a:spcBef>
                <a:spcPts val="1305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33375" algn="l"/>
              </a:tabLst>
            </a:pPr>
            <a:r>
              <a:rPr sz="2700" spc="-95" dirty="0">
                <a:latin typeface="Microsoft Sans Serif"/>
                <a:cs typeface="Microsoft Sans Serif"/>
              </a:rPr>
              <a:t>It</a:t>
            </a:r>
            <a:r>
              <a:rPr sz="2700" spc="-90" dirty="0">
                <a:latin typeface="Microsoft Sans Serif"/>
                <a:cs typeface="Microsoft Sans Serif"/>
              </a:rPr>
              <a:t> </a:t>
            </a:r>
            <a:r>
              <a:rPr sz="2700" spc="-215" dirty="0">
                <a:latin typeface="Microsoft Sans Serif"/>
                <a:cs typeface="Microsoft Sans Serif"/>
              </a:rPr>
              <a:t>can</a:t>
            </a:r>
            <a:r>
              <a:rPr sz="2700" spc="-210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be</a:t>
            </a:r>
            <a:r>
              <a:rPr sz="2700" spc="-80" dirty="0">
                <a:latin typeface="Microsoft Sans Serif"/>
                <a:cs typeface="Microsoft Sans Serif"/>
              </a:rPr>
              <a:t> </a:t>
            </a:r>
            <a:r>
              <a:rPr sz="2700" spc="-160" dirty="0">
                <a:latin typeface="Microsoft Sans Serif"/>
                <a:cs typeface="Microsoft Sans Serif"/>
              </a:rPr>
              <a:t>considered</a:t>
            </a:r>
            <a:r>
              <a:rPr sz="2700" spc="-155" dirty="0">
                <a:latin typeface="Microsoft Sans Serif"/>
                <a:cs typeface="Microsoft Sans Serif"/>
              </a:rPr>
              <a:t> </a:t>
            </a:r>
            <a:r>
              <a:rPr sz="2700" spc="-235" dirty="0">
                <a:latin typeface="Microsoft Sans Serif"/>
                <a:cs typeface="Microsoft Sans Serif"/>
              </a:rPr>
              <a:t>as</a:t>
            </a:r>
            <a:r>
              <a:rPr sz="2700" spc="-229" dirty="0">
                <a:latin typeface="Microsoft Sans Serif"/>
                <a:cs typeface="Microsoft Sans Serif"/>
              </a:rPr>
              <a:t> </a:t>
            </a:r>
            <a:r>
              <a:rPr sz="2700" spc="-15" dirty="0">
                <a:latin typeface="Microsoft Sans Serif"/>
                <a:cs typeface="Microsoft Sans Serif"/>
              </a:rPr>
              <a:t>a </a:t>
            </a:r>
            <a:r>
              <a:rPr sz="2700" spc="-10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matrix</a:t>
            </a:r>
            <a:r>
              <a:rPr sz="2700" spc="-80" dirty="0">
                <a:latin typeface="Microsoft Sans Serif"/>
                <a:cs typeface="Microsoft Sans Serif"/>
              </a:rPr>
              <a:t> </a:t>
            </a:r>
            <a:r>
              <a:rPr sz="2700" spc="-245" dirty="0">
                <a:latin typeface="Microsoft Sans Serif"/>
                <a:cs typeface="Microsoft Sans Serif"/>
              </a:rPr>
              <a:t>whose</a:t>
            </a:r>
            <a:r>
              <a:rPr sz="2700" spc="-240" dirty="0">
                <a:latin typeface="Microsoft Sans Serif"/>
                <a:cs typeface="Microsoft Sans Serif"/>
              </a:rPr>
              <a:t> </a:t>
            </a:r>
            <a:r>
              <a:rPr sz="2700" spc="-210" dirty="0">
                <a:latin typeface="Microsoft Sans Serif"/>
                <a:cs typeface="Microsoft Sans Serif"/>
              </a:rPr>
              <a:t>row,</a:t>
            </a:r>
            <a:r>
              <a:rPr sz="2700" spc="-204" dirty="0">
                <a:latin typeface="Microsoft Sans Serif"/>
                <a:cs typeface="Microsoft Sans Serif"/>
              </a:rPr>
              <a:t> </a:t>
            </a:r>
            <a:r>
              <a:rPr sz="2700" spc="-270" dirty="0">
                <a:latin typeface="Microsoft Sans Serif"/>
                <a:cs typeface="Microsoft Sans Serif"/>
              </a:rPr>
              <a:t>column </a:t>
            </a:r>
            <a:r>
              <a:rPr sz="2700" spc="-265" dirty="0">
                <a:latin typeface="Microsoft Sans Serif"/>
                <a:cs typeface="Microsoft Sans Serif"/>
              </a:rPr>
              <a:t> </a:t>
            </a:r>
            <a:r>
              <a:rPr sz="2700" spc="-190" dirty="0">
                <a:latin typeface="Microsoft Sans Serif"/>
                <a:cs typeface="Microsoft Sans Serif"/>
              </a:rPr>
              <a:t>indices</a:t>
            </a:r>
            <a:r>
              <a:rPr sz="2700" spc="-185" dirty="0">
                <a:latin typeface="Microsoft Sans Serif"/>
                <a:cs typeface="Microsoft Sans Serif"/>
              </a:rPr>
              <a:t> </a:t>
            </a:r>
            <a:r>
              <a:rPr sz="2700" spc="-120" dirty="0">
                <a:latin typeface="Microsoft Sans Serif"/>
                <a:cs typeface="Microsoft Sans Serif"/>
              </a:rPr>
              <a:t>specify</a:t>
            </a:r>
            <a:r>
              <a:rPr sz="2700" spc="-114" dirty="0">
                <a:latin typeface="Microsoft Sans Serif"/>
                <a:cs typeface="Microsoft Sans Serif"/>
              </a:rPr>
              <a:t> </a:t>
            </a:r>
            <a:r>
              <a:rPr sz="2700" spc="-15" dirty="0">
                <a:latin typeface="Microsoft Sans Serif"/>
                <a:cs typeface="Microsoft Sans Serif"/>
              </a:rPr>
              <a:t>a</a:t>
            </a:r>
            <a:r>
              <a:rPr sz="2700" spc="685" dirty="0">
                <a:latin typeface="Microsoft Sans Serif"/>
                <a:cs typeface="Microsoft Sans Serif"/>
              </a:rPr>
              <a:t> </a:t>
            </a:r>
            <a:r>
              <a:rPr sz="2700" spc="-105" dirty="0">
                <a:latin typeface="Microsoft Sans Serif"/>
                <a:cs typeface="Microsoft Sans Serif"/>
              </a:rPr>
              <a:t>point</a:t>
            </a:r>
            <a:r>
              <a:rPr sz="2700" spc="505" dirty="0">
                <a:latin typeface="Microsoft Sans Serif"/>
                <a:cs typeface="Microsoft Sans Serif"/>
              </a:rPr>
              <a:t> </a:t>
            </a:r>
            <a:r>
              <a:rPr sz="2700" spc="-180" dirty="0">
                <a:latin typeface="Microsoft Sans Serif"/>
                <a:cs typeface="Microsoft Sans Serif"/>
              </a:rPr>
              <a:t>in </a:t>
            </a:r>
            <a:r>
              <a:rPr sz="2700" spc="-175" dirty="0">
                <a:latin typeface="Microsoft Sans Serif"/>
                <a:cs typeface="Microsoft Sans Serif"/>
              </a:rPr>
              <a:t> </a:t>
            </a:r>
            <a:r>
              <a:rPr sz="2700" spc="-165" dirty="0">
                <a:latin typeface="Microsoft Sans Serif"/>
                <a:cs typeface="Microsoft Sans Serif"/>
              </a:rPr>
              <a:t>the</a:t>
            </a:r>
            <a:r>
              <a:rPr sz="2700" spc="-160" dirty="0">
                <a:latin typeface="Microsoft Sans Serif"/>
                <a:cs typeface="Microsoft Sans Serif"/>
              </a:rPr>
              <a:t> </a:t>
            </a:r>
            <a:r>
              <a:rPr sz="2700" spc="-145" dirty="0">
                <a:latin typeface="Microsoft Sans Serif"/>
                <a:cs typeface="Microsoft Sans Serif"/>
              </a:rPr>
              <a:t>image</a:t>
            </a:r>
            <a:r>
              <a:rPr sz="2700" spc="-140" dirty="0">
                <a:latin typeface="Microsoft Sans Serif"/>
                <a:cs typeface="Microsoft Sans Serif"/>
              </a:rPr>
              <a:t> </a:t>
            </a:r>
            <a:r>
              <a:rPr sz="2700" spc="-114" dirty="0">
                <a:latin typeface="Microsoft Sans Serif"/>
                <a:cs typeface="Microsoft Sans Serif"/>
              </a:rPr>
              <a:t>and </a:t>
            </a:r>
            <a:r>
              <a:rPr sz="2700" spc="-165" dirty="0">
                <a:latin typeface="Microsoft Sans Serif"/>
                <a:cs typeface="Microsoft Sans Serif"/>
              </a:rPr>
              <a:t>the</a:t>
            </a:r>
            <a:r>
              <a:rPr sz="2700" spc="-160" dirty="0">
                <a:latin typeface="Microsoft Sans Serif"/>
                <a:cs typeface="Microsoft Sans Serif"/>
              </a:rPr>
              <a:t> </a:t>
            </a:r>
            <a:r>
              <a:rPr sz="2700" spc="-180" dirty="0">
                <a:latin typeface="Microsoft Sans Serif"/>
                <a:cs typeface="Microsoft Sans Serif"/>
              </a:rPr>
              <a:t>element </a:t>
            </a:r>
            <a:r>
              <a:rPr sz="2700" spc="-175" dirty="0">
                <a:latin typeface="Microsoft Sans Serif"/>
                <a:cs typeface="Microsoft Sans Serif"/>
              </a:rPr>
              <a:t> </a:t>
            </a:r>
            <a:r>
              <a:rPr sz="2700" spc="-145" dirty="0">
                <a:latin typeface="Microsoft Sans Serif"/>
                <a:cs typeface="Microsoft Sans Serif"/>
              </a:rPr>
              <a:t>value</a:t>
            </a:r>
            <a:r>
              <a:rPr sz="2700" spc="-140" dirty="0">
                <a:latin typeface="Microsoft Sans Serif"/>
                <a:cs typeface="Microsoft Sans Serif"/>
              </a:rPr>
              <a:t> </a:t>
            </a:r>
            <a:r>
              <a:rPr sz="2700" spc="-110" dirty="0">
                <a:latin typeface="Microsoft Sans Serif"/>
                <a:cs typeface="Microsoft Sans Serif"/>
              </a:rPr>
              <a:t>identifies</a:t>
            </a:r>
            <a:r>
              <a:rPr sz="2700" spc="-105" dirty="0">
                <a:latin typeface="Microsoft Sans Serif"/>
                <a:cs typeface="Microsoft Sans Serif"/>
              </a:rPr>
              <a:t> </a:t>
            </a:r>
            <a:r>
              <a:rPr sz="2700" spc="-30" dirty="0">
                <a:latin typeface="Microsoft Sans Serif"/>
                <a:cs typeface="Microsoft Sans Serif"/>
              </a:rPr>
              <a:t>gray</a:t>
            </a:r>
            <a:r>
              <a:rPr sz="2700" spc="-25" dirty="0">
                <a:latin typeface="Microsoft Sans Serif"/>
                <a:cs typeface="Microsoft Sans Serif"/>
              </a:rPr>
              <a:t> </a:t>
            </a:r>
            <a:r>
              <a:rPr sz="2700" spc="-114" dirty="0">
                <a:latin typeface="Microsoft Sans Serif"/>
                <a:cs typeface="Microsoft Sans Serif"/>
              </a:rPr>
              <a:t>level </a:t>
            </a:r>
            <a:r>
              <a:rPr sz="2700" spc="-110" dirty="0">
                <a:latin typeface="Microsoft Sans Serif"/>
                <a:cs typeface="Microsoft Sans Serif"/>
              </a:rPr>
              <a:t> </a:t>
            </a:r>
            <a:r>
              <a:rPr sz="2700" spc="-145" dirty="0">
                <a:latin typeface="Microsoft Sans Serif"/>
                <a:cs typeface="Microsoft Sans Serif"/>
              </a:rPr>
              <a:t>value</a:t>
            </a:r>
            <a:r>
              <a:rPr sz="2700" spc="10" dirty="0">
                <a:latin typeface="Microsoft Sans Serif"/>
                <a:cs typeface="Microsoft Sans Serif"/>
              </a:rPr>
              <a:t> </a:t>
            </a:r>
            <a:r>
              <a:rPr sz="2700" spc="-20" dirty="0">
                <a:latin typeface="Microsoft Sans Serif"/>
                <a:cs typeface="Microsoft Sans Serif"/>
              </a:rPr>
              <a:t>at</a:t>
            </a:r>
            <a:r>
              <a:rPr sz="2700" spc="30" dirty="0">
                <a:latin typeface="Microsoft Sans Serif"/>
                <a:cs typeface="Microsoft Sans Serif"/>
              </a:rPr>
              <a:t> </a:t>
            </a:r>
            <a:r>
              <a:rPr sz="2700" spc="-95" dirty="0">
                <a:latin typeface="Microsoft Sans Serif"/>
                <a:cs typeface="Microsoft Sans Serif"/>
              </a:rPr>
              <a:t>that</a:t>
            </a:r>
            <a:r>
              <a:rPr sz="2700" spc="50" dirty="0">
                <a:latin typeface="Microsoft Sans Serif"/>
                <a:cs typeface="Microsoft Sans Serif"/>
              </a:rPr>
              <a:t> </a:t>
            </a:r>
            <a:r>
              <a:rPr sz="2700" spc="-105" dirty="0">
                <a:latin typeface="Microsoft Sans Serif"/>
                <a:cs typeface="Microsoft Sans Serif"/>
              </a:rPr>
              <a:t>point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8975" y="5655055"/>
            <a:ext cx="4187825" cy="7664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32740" marR="5080" indent="-320675">
              <a:lnSpc>
                <a:spcPts val="2590"/>
              </a:lnSpc>
              <a:spcBef>
                <a:spcPts val="725"/>
              </a:spcBef>
              <a:buClr>
                <a:srgbClr val="DD8046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  <a:tab pos="1807845" algn="l"/>
                <a:tab pos="3699510" algn="l"/>
              </a:tabLst>
            </a:pPr>
            <a:r>
              <a:rPr sz="2700" spc="-415" dirty="0">
                <a:latin typeface="Microsoft Sans Serif"/>
                <a:cs typeface="Microsoft Sans Serif"/>
              </a:rPr>
              <a:t>T</a:t>
            </a:r>
            <a:r>
              <a:rPr sz="2700" spc="-370" dirty="0">
                <a:latin typeface="Microsoft Sans Serif"/>
                <a:cs typeface="Microsoft Sans Serif"/>
              </a:rPr>
              <a:t>h</a:t>
            </a:r>
            <a:r>
              <a:rPr sz="2700" spc="-254" dirty="0">
                <a:latin typeface="Microsoft Sans Serif"/>
                <a:cs typeface="Microsoft Sans Serif"/>
              </a:rPr>
              <a:t>ese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100" dirty="0">
                <a:latin typeface="Microsoft Sans Serif"/>
                <a:cs typeface="Microsoft Sans Serif"/>
              </a:rPr>
              <a:t>el</a:t>
            </a:r>
            <a:r>
              <a:rPr sz="2700" spc="-135" dirty="0">
                <a:latin typeface="Microsoft Sans Serif"/>
                <a:cs typeface="Microsoft Sans Serif"/>
              </a:rPr>
              <a:t>e</a:t>
            </a:r>
            <a:r>
              <a:rPr sz="2700" spc="-465" dirty="0">
                <a:latin typeface="Microsoft Sans Serif"/>
                <a:cs typeface="Microsoft Sans Serif"/>
              </a:rPr>
              <a:t>m</a:t>
            </a:r>
            <a:r>
              <a:rPr sz="2700" spc="-240" dirty="0">
                <a:latin typeface="Microsoft Sans Serif"/>
                <a:cs typeface="Microsoft Sans Serif"/>
              </a:rPr>
              <a:t>e</a:t>
            </a:r>
            <a:r>
              <a:rPr sz="2700" spc="-235" dirty="0">
                <a:latin typeface="Microsoft Sans Serif"/>
                <a:cs typeface="Microsoft Sans Serif"/>
              </a:rPr>
              <a:t>nts</a:t>
            </a:r>
            <a:r>
              <a:rPr sz="2700" dirty="0">
                <a:latin typeface="Microsoft Sans Serif"/>
                <a:cs typeface="Microsoft Sans Serif"/>
              </a:rPr>
              <a:t>	</a:t>
            </a:r>
            <a:r>
              <a:rPr sz="2700" spc="-45" dirty="0">
                <a:latin typeface="Microsoft Sans Serif"/>
                <a:cs typeface="Microsoft Sans Serif"/>
              </a:rPr>
              <a:t>are  </a:t>
            </a:r>
            <a:r>
              <a:rPr sz="2700" spc="-35" dirty="0">
                <a:latin typeface="Microsoft Sans Serif"/>
                <a:cs typeface="Microsoft Sans Serif"/>
              </a:rPr>
              <a:t>ref</a:t>
            </a:r>
            <a:r>
              <a:rPr sz="2700" spc="-40" dirty="0">
                <a:latin typeface="Microsoft Sans Serif"/>
                <a:cs typeface="Microsoft Sans Serif"/>
              </a:rPr>
              <a:t>e</a:t>
            </a:r>
            <a:r>
              <a:rPr sz="2700" spc="-45" dirty="0">
                <a:latin typeface="Microsoft Sans Serif"/>
                <a:cs typeface="Microsoft Sans Serif"/>
              </a:rPr>
              <a:t>rred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to</a:t>
            </a:r>
            <a:r>
              <a:rPr sz="2700" spc="30" dirty="0">
                <a:latin typeface="Microsoft Sans Serif"/>
                <a:cs typeface="Microsoft Sans Serif"/>
              </a:rPr>
              <a:t> </a:t>
            </a:r>
            <a:r>
              <a:rPr sz="2700" spc="-235" dirty="0">
                <a:latin typeface="Microsoft Sans Serif"/>
                <a:cs typeface="Microsoft Sans Serif"/>
              </a:rPr>
              <a:t>as</a:t>
            </a:r>
            <a:r>
              <a:rPr sz="2700" spc="40" dirty="0">
                <a:latin typeface="Microsoft Sans Serif"/>
                <a:cs typeface="Microsoft Sans Serif"/>
              </a:rPr>
              <a:t> </a:t>
            </a:r>
            <a:r>
              <a:rPr sz="2700" spc="-15" dirty="0">
                <a:latin typeface="Microsoft Sans Serif"/>
                <a:cs typeface="Microsoft Sans Serif"/>
              </a:rPr>
              <a:t>pi</a:t>
            </a:r>
            <a:r>
              <a:rPr sz="2700" spc="-65" dirty="0">
                <a:latin typeface="Microsoft Sans Serif"/>
                <a:cs typeface="Microsoft Sans Serif"/>
              </a:rPr>
              <a:t>x</a:t>
            </a:r>
            <a:r>
              <a:rPr sz="2700" spc="-210" dirty="0">
                <a:latin typeface="Microsoft Sans Serif"/>
                <a:cs typeface="Microsoft Sans Serif"/>
              </a:rPr>
              <a:t>els</a:t>
            </a:r>
            <a:r>
              <a:rPr sz="2700" spc="15" dirty="0">
                <a:latin typeface="Microsoft Sans Serif"/>
                <a:cs typeface="Microsoft Sans Serif"/>
              </a:rPr>
              <a:t> </a:t>
            </a:r>
            <a:r>
              <a:rPr sz="2700" spc="-90" dirty="0">
                <a:latin typeface="Microsoft Sans Serif"/>
                <a:cs typeface="Microsoft Sans Serif"/>
              </a:rPr>
              <a:t>o</a:t>
            </a:r>
            <a:r>
              <a:rPr sz="2700" spc="-60" dirty="0">
                <a:latin typeface="Microsoft Sans Serif"/>
                <a:cs typeface="Microsoft Sans Serif"/>
              </a:rPr>
              <a:t>r</a:t>
            </a:r>
            <a:r>
              <a:rPr sz="2700" spc="25" dirty="0">
                <a:latin typeface="Microsoft Sans Serif"/>
                <a:cs typeface="Microsoft Sans Serif"/>
              </a:rPr>
              <a:t> </a:t>
            </a:r>
            <a:r>
              <a:rPr sz="2700" spc="-160" dirty="0">
                <a:latin typeface="Microsoft Sans Serif"/>
                <a:cs typeface="Microsoft Sans Serif"/>
              </a:rPr>
              <a:t>pels</a:t>
            </a:r>
            <a:endParaRPr sz="27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600200"/>
            <a:ext cx="4114800" cy="40645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3540" y="5962903"/>
            <a:ext cx="37680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00" dirty="0">
                <a:solidFill>
                  <a:srgbClr val="006FC0"/>
                </a:solidFill>
                <a:latin typeface="Arial"/>
                <a:cs typeface="Arial"/>
              </a:rPr>
              <a:t>r(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x,</a:t>
            </a:r>
            <a:r>
              <a:rPr sz="2000" b="1" spc="-5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000" b="1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14" dirty="0">
                <a:solidFill>
                  <a:srgbClr val="006FC0"/>
                </a:solidFill>
                <a:latin typeface="Arial"/>
                <a:cs typeface="Arial"/>
              </a:rPr>
              <a:t>–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b="1" spc="-90" dirty="0">
                <a:solidFill>
                  <a:srgbClr val="006FC0"/>
                </a:solidFill>
                <a:latin typeface="Arial"/>
                <a:cs typeface="Arial"/>
              </a:rPr>
              <a:t>ef</a:t>
            </a:r>
            <a:r>
              <a:rPr sz="2000" b="1" spc="-6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000" b="1" spc="-235" dirty="0">
                <a:solidFill>
                  <a:srgbClr val="006FC0"/>
                </a:solidFill>
                <a:latin typeface="Arial"/>
                <a:cs typeface="Arial"/>
              </a:rPr>
              <a:t>ec</a:t>
            </a:r>
            <a:r>
              <a:rPr sz="2000" b="1" spc="-15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-170" dirty="0">
                <a:solidFill>
                  <a:srgbClr val="006FC0"/>
                </a:solidFill>
                <a:latin typeface="Arial"/>
                <a:cs typeface="Arial"/>
              </a:rPr>
              <a:t>ance</a:t>
            </a:r>
            <a:r>
              <a:rPr sz="20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sz="2000" b="1" spc="1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27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000" b="1" spc="-135" dirty="0">
                <a:solidFill>
                  <a:srgbClr val="006FC0"/>
                </a:solidFill>
                <a:latin typeface="Arial"/>
                <a:cs typeface="Arial"/>
              </a:rPr>
              <a:t>ur</a:t>
            </a:r>
            <a:r>
              <a:rPr sz="2000" b="1" spc="-70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2000" b="1" spc="-18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000" b="1" spc="-190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2000" b="1" spc="-15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r>
              <a:rPr sz="2000" b="1" spc="-45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1)  </a:t>
            </a:r>
            <a:r>
              <a:rPr sz="2000" b="1" spc="-45" dirty="0">
                <a:solidFill>
                  <a:srgbClr val="006FC0"/>
                </a:solidFill>
                <a:latin typeface="Arial"/>
                <a:cs typeface="Arial"/>
              </a:rPr>
              <a:t>i(x,y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20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14" dirty="0">
                <a:solidFill>
                  <a:srgbClr val="006FC0"/>
                </a:solidFill>
                <a:latin typeface="Arial"/>
                <a:cs typeface="Arial"/>
              </a:rPr>
              <a:t>–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006FC0"/>
                </a:solidFill>
                <a:latin typeface="Arial"/>
                <a:cs typeface="Arial"/>
              </a:rPr>
              <a:t>in</a:t>
            </a:r>
            <a:r>
              <a:rPr sz="2000" b="1" spc="-10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-165" dirty="0">
                <a:solidFill>
                  <a:srgbClr val="006FC0"/>
                </a:solidFill>
                <a:latin typeface="Arial"/>
                <a:cs typeface="Arial"/>
              </a:rPr>
              <a:t>ensi</a:t>
            </a:r>
            <a:r>
              <a:rPr sz="2000" b="1" spc="-12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-5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0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sz="2000" b="1" spc="1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000" b="1" spc="-65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000" b="1" spc="-150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2000" b="1" spc="-155" dirty="0">
                <a:solidFill>
                  <a:srgbClr val="006FC0"/>
                </a:solidFill>
                <a:latin typeface="Arial"/>
                <a:cs typeface="Arial"/>
              </a:rPr>
              <a:t>ht</a:t>
            </a:r>
            <a:r>
              <a:rPr sz="20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006FC0"/>
                </a:solidFill>
                <a:latin typeface="Arial"/>
                <a:cs typeface="Arial"/>
              </a:rPr>
              <a:t>(</a:t>
            </a:r>
            <a:r>
              <a:rPr sz="2000" b="1" spc="-45" dirty="0">
                <a:solidFill>
                  <a:srgbClr val="006FC0"/>
                </a:solidFill>
                <a:latin typeface="Arial"/>
                <a:cs typeface="Arial"/>
              </a:rPr>
              <a:t>0-</a:t>
            </a:r>
            <a:r>
              <a:rPr sz="2000" b="1" spc="-75" dirty="0">
                <a:solidFill>
                  <a:srgbClr val="006FC0"/>
                </a:solidFill>
                <a:latin typeface="Arial"/>
                <a:cs typeface="Arial"/>
              </a:rPr>
              <a:t>inf</a:t>
            </a:r>
            <a:r>
              <a:rPr sz="2000" b="1" spc="-60" dirty="0">
                <a:solidFill>
                  <a:srgbClr val="006FC0"/>
                </a:solidFill>
                <a:latin typeface="Arial"/>
                <a:cs typeface="Arial"/>
              </a:rPr>
              <a:t>i</a:t>
            </a:r>
            <a:r>
              <a:rPr sz="2000" b="1" spc="-125" dirty="0">
                <a:solidFill>
                  <a:srgbClr val="006FC0"/>
                </a:solidFill>
                <a:latin typeface="Arial"/>
                <a:cs typeface="Arial"/>
              </a:rPr>
              <a:t>ni</a:t>
            </a:r>
            <a:r>
              <a:rPr sz="2000" b="1" spc="-10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b="1" spc="-100" dirty="0">
                <a:solidFill>
                  <a:srgbClr val="006FC0"/>
                </a:solidFill>
                <a:latin typeface="Arial"/>
                <a:cs typeface="Arial"/>
              </a:rPr>
              <a:t>e)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4170"/>
            <a:ext cx="77425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90" dirty="0"/>
              <a:t>Step</a:t>
            </a:r>
            <a:r>
              <a:rPr sz="4400" spc="-495" dirty="0"/>
              <a:t>s</a:t>
            </a:r>
            <a:r>
              <a:rPr sz="4400" spc="-40" dirty="0"/>
              <a:t> </a:t>
            </a:r>
            <a:r>
              <a:rPr sz="4400" spc="-215" dirty="0"/>
              <a:t>in</a:t>
            </a:r>
            <a:r>
              <a:rPr sz="4400" spc="-70" dirty="0"/>
              <a:t> </a:t>
            </a:r>
            <a:r>
              <a:rPr sz="4400" spc="-204" dirty="0"/>
              <a:t>Digital</a:t>
            </a:r>
            <a:r>
              <a:rPr sz="4400" spc="-80" dirty="0"/>
              <a:t> </a:t>
            </a:r>
            <a:r>
              <a:rPr sz="4400" spc="-215" dirty="0"/>
              <a:t>Im</a:t>
            </a:r>
            <a:r>
              <a:rPr sz="4400" spc="-120" dirty="0"/>
              <a:t>a</a:t>
            </a:r>
            <a:r>
              <a:rPr sz="4400" spc="-350" dirty="0"/>
              <a:t>ge</a:t>
            </a:r>
            <a:r>
              <a:rPr sz="4400" spc="-50" dirty="0"/>
              <a:t> </a:t>
            </a:r>
            <a:r>
              <a:rPr sz="4400" spc="-480" dirty="0"/>
              <a:t>Proce</a:t>
            </a:r>
            <a:r>
              <a:rPr sz="4400" spc="-470" dirty="0"/>
              <a:t>s</a:t>
            </a:r>
            <a:r>
              <a:rPr sz="4400" spc="-340" dirty="0"/>
              <a:t>sing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8229600" cy="415137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304" y="1819263"/>
            <a:ext cx="5952373" cy="47430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302717"/>
            <a:ext cx="74428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95" dirty="0"/>
              <a:t>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245" dirty="0"/>
              <a:t>Aq</a:t>
            </a:r>
            <a:r>
              <a:rPr sz="3600" spc="-240" dirty="0"/>
              <a:t>u</a:t>
            </a:r>
            <a:r>
              <a:rPr sz="3600" spc="-215" dirty="0"/>
              <a:t>isition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926" y="4016502"/>
            <a:ext cx="1696720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66132"/>
            <a:ext cx="76200" cy="506730"/>
          </a:xfrm>
          <a:custGeom>
            <a:avLst/>
            <a:gdLst/>
            <a:ahLst/>
            <a:cxnLst/>
            <a:rect l="l" t="t" r="r" b="b"/>
            <a:pathLst>
              <a:path w="76200" h="506729">
                <a:moveTo>
                  <a:pt x="44450" y="63500"/>
                </a:moveTo>
                <a:lnTo>
                  <a:pt x="31750" y="63500"/>
                </a:lnTo>
                <a:lnTo>
                  <a:pt x="31750" y="506476"/>
                </a:lnTo>
                <a:lnTo>
                  <a:pt x="44450" y="506476"/>
                </a:lnTo>
                <a:lnTo>
                  <a:pt x="44450" y="63500"/>
                </a:lnTo>
                <a:close/>
              </a:path>
              <a:path w="76200" h="50672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672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44450" y="63500"/>
                </a:moveTo>
                <a:lnTo>
                  <a:pt x="31750" y="63500"/>
                </a:lnTo>
                <a:lnTo>
                  <a:pt x="31750" y="274574"/>
                </a:lnTo>
                <a:lnTo>
                  <a:pt x="44450" y="274574"/>
                </a:lnTo>
                <a:lnTo>
                  <a:pt x="44450" y="63500"/>
                </a:lnTo>
                <a:close/>
              </a:path>
              <a:path w="76200" h="27495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495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5802" y="2922479"/>
            <a:ext cx="3967510" cy="219654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66005" y="3602482"/>
            <a:ext cx="412115" cy="427355"/>
            <a:chOff x="4366005" y="3602482"/>
            <a:chExt cx="412115" cy="427355"/>
          </a:xfrm>
        </p:grpSpPr>
        <p:sp>
          <p:nvSpPr>
            <p:cNvPr id="3" name="object 3"/>
            <p:cNvSpPr/>
            <p:nvPr/>
          </p:nvSpPr>
          <p:spPr>
            <a:xfrm>
              <a:off x="4372355" y="3608832"/>
              <a:ext cx="399415" cy="414655"/>
            </a:xfrm>
            <a:custGeom>
              <a:avLst/>
              <a:gdLst/>
              <a:ahLst/>
              <a:cxnLst/>
              <a:rect l="l" t="t" r="r" b="b"/>
              <a:pathLst>
                <a:path w="399414" h="414654">
                  <a:moveTo>
                    <a:pt x="299466" y="0"/>
                  </a:moveTo>
                  <a:lnTo>
                    <a:pt x="299466" y="103632"/>
                  </a:lnTo>
                  <a:lnTo>
                    <a:pt x="0" y="103632"/>
                  </a:lnTo>
                  <a:lnTo>
                    <a:pt x="0" y="310896"/>
                  </a:lnTo>
                  <a:lnTo>
                    <a:pt x="299466" y="310896"/>
                  </a:lnTo>
                  <a:lnTo>
                    <a:pt x="299466" y="414528"/>
                  </a:lnTo>
                  <a:lnTo>
                    <a:pt x="399288" y="207264"/>
                  </a:lnTo>
                  <a:lnTo>
                    <a:pt x="299466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72355" y="3608832"/>
              <a:ext cx="399415" cy="414655"/>
            </a:xfrm>
            <a:custGeom>
              <a:avLst/>
              <a:gdLst/>
              <a:ahLst/>
              <a:cxnLst/>
              <a:rect l="l" t="t" r="r" b="b"/>
              <a:pathLst>
                <a:path w="399414" h="414654">
                  <a:moveTo>
                    <a:pt x="0" y="103632"/>
                  </a:moveTo>
                  <a:lnTo>
                    <a:pt x="299466" y="103632"/>
                  </a:lnTo>
                  <a:lnTo>
                    <a:pt x="299466" y="0"/>
                  </a:lnTo>
                  <a:lnTo>
                    <a:pt x="399288" y="207264"/>
                  </a:lnTo>
                  <a:lnTo>
                    <a:pt x="299466" y="414528"/>
                  </a:lnTo>
                  <a:lnTo>
                    <a:pt x="299466" y="310896"/>
                  </a:lnTo>
                  <a:lnTo>
                    <a:pt x="0" y="310896"/>
                  </a:lnTo>
                  <a:lnTo>
                    <a:pt x="0" y="10363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50" dirty="0"/>
              <a:t>Enh</a:t>
            </a:r>
            <a:r>
              <a:rPr sz="3600" spc="-325" dirty="0"/>
              <a:t>a</a:t>
            </a:r>
            <a:r>
              <a:rPr sz="3600" spc="-330" dirty="0"/>
              <a:t>ncement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0926" y="2893314"/>
            <a:ext cx="1696720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267335" marR="260985" indent="297180">
              <a:lnSpc>
                <a:spcPct val="100000"/>
              </a:lnSpc>
              <a:spcBef>
                <a:spcPts val="1010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0932" y="3741420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44450" y="63499"/>
                </a:moveTo>
                <a:lnTo>
                  <a:pt x="31750" y="63499"/>
                </a:lnTo>
                <a:lnTo>
                  <a:pt x="31750" y="274573"/>
                </a:lnTo>
                <a:lnTo>
                  <a:pt x="44450" y="274573"/>
                </a:lnTo>
                <a:lnTo>
                  <a:pt x="44450" y="63499"/>
                </a:lnTo>
                <a:close/>
              </a:path>
              <a:path w="76200" h="274954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74954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392682" y="2057400"/>
            <a:ext cx="6369685" cy="2859405"/>
            <a:chOff x="1392682" y="2057400"/>
            <a:chExt cx="6369685" cy="2859405"/>
          </a:xfrm>
        </p:grpSpPr>
        <p:sp>
          <p:nvSpPr>
            <p:cNvPr id="20" name="object 20"/>
            <p:cNvSpPr/>
            <p:nvPr/>
          </p:nvSpPr>
          <p:spPr>
            <a:xfrm>
              <a:off x="1392682" y="2057400"/>
              <a:ext cx="1139825" cy="815975"/>
            </a:xfrm>
            <a:custGeom>
              <a:avLst/>
              <a:gdLst/>
              <a:ahLst/>
              <a:cxnLst/>
              <a:rect l="l" t="t" r="r" b="b"/>
              <a:pathLst>
                <a:path w="1139825" h="815975">
                  <a:moveTo>
                    <a:pt x="1063625" y="31750"/>
                  </a:moveTo>
                  <a:lnTo>
                    <a:pt x="0" y="31750"/>
                  </a:lnTo>
                  <a:lnTo>
                    <a:pt x="0" y="815975"/>
                  </a:lnTo>
                  <a:lnTo>
                    <a:pt x="12700" y="815975"/>
                  </a:lnTo>
                  <a:lnTo>
                    <a:pt x="12700" y="44450"/>
                  </a:lnTo>
                  <a:lnTo>
                    <a:pt x="6350" y="44450"/>
                  </a:lnTo>
                  <a:lnTo>
                    <a:pt x="12700" y="38100"/>
                  </a:lnTo>
                  <a:lnTo>
                    <a:pt x="1063625" y="38100"/>
                  </a:lnTo>
                  <a:lnTo>
                    <a:pt x="1063625" y="31750"/>
                  </a:lnTo>
                  <a:close/>
                </a:path>
                <a:path w="1139825" h="815975">
                  <a:moveTo>
                    <a:pt x="1063625" y="0"/>
                  </a:moveTo>
                  <a:lnTo>
                    <a:pt x="1063625" y="76200"/>
                  </a:lnTo>
                  <a:lnTo>
                    <a:pt x="1127125" y="44450"/>
                  </a:lnTo>
                  <a:lnTo>
                    <a:pt x="1076325" y="44450"/>
                  </a:lnTo>
                  <a:lnTo>
                    <a:pt x="1076325" y="31750"/>
                  </a:lnTo>
                  <a:lnTo>
                    <a:pt x="1127125" y="31750"/>
                  </a:lnTo>
                  <a:lnTo>
                    <a:pt x="1063625" y="0"/>
                  </a:lnTo>
                  <a:close/>
                </a:path>
                <a:path w="1139825" h="815975">
                  <a:moveTo>
                    <a:pt x="12700" y="38100"/>
                  </a:moveTo>
                  <a:lnTo>
                    <a:pt x="6350" y="44450"/>
                  </a:lnTo>
                  <a:lnTo>
                    <a:pt x="12700" y="44450"/>
                  </a:lnTo>
                  <a:lnTo>
                    <a:pt x="12700" y="38100"/>
                  </a:lnTo>
                  <a:close/>
                </a:path>
                <a:path w="1139825" h="815975">
                  <a:moveTo>
                    <a:pt x="1063625" y="38100"/>
                  </a:moveTo>
                  <a:lnTo>
                    <a:pt x="12700" y="38100"/>
                  </a:lnTo>
                  <a:lnTo>
                    <a:pt x="12700" y="44450"/>
                  </a:lnTo>
                  <a:lnTo>
                    <a:pt x="1063625" y="44450"/>
                  </a:lnTo>
                  <a:lnTo>
                    <a:pt x="1063625" y="38100"/>
                  </a:lnTo>
                  <a:close/>
                </a:path>
                <a:path w="1139825" h="815975">
                  <a:moveTo>
                    <a:pt x="1127125" y="31750"/>
                  </a:moveTo>
                  <a:lnTo>
                    <a:pt x="1076325" y="31750"/>
                  </a:lnTo>
                  <a:lnTo>
                    <a:pt x="1076325" y="44450"/>
                  </a:lnTo>
                  <a:lnTo>
                    <a:pt x="1127125" y="44450"/>
                  </a:lnTo>
                  <a:lnTo>
                    <a:pt x="1139825" y="38100"/>
                  </a:lnTo>
                  <a:lnTo>
                    <a:pt x="112712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7252" y="2860548"/>
              <a:ext cx="2001012" cy="19781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392680" y="2855976"/>
              <a:ext cx="2010410" cy="1987550"/>
            </a:xfrm>
            <a:custGeom>
              <a:avLst/>
              <a:gdLst/>
              <a:ahLst/>
              <a:cxnLst/>
              <a:rect l="l" t="t" r="r" b="b"/>
              <a:pathLst>
                <a:path w="2010410" h="1987550">
                  <a:moveTo>
                    <a:pt x="0" y="1987296"/>
                  </a:moveTo>
                  <a:lnTo>
                    <a:pt x="2010156" y="1987296"/>
                  </a:lnTo>
                  <a:lnTo>
                    <a:pt x="2010156" y="0"/>
                  </a:lnTo>
                  <a:lnTo>
                    <a:pt x="0" y="0"/>
                  </a:lnTo>
                  <a:lnTo>
                    <a:pt x="0" y="1987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05016" y="2089150"/>
              <a:ext cx="1157605" cy="803275"/>
            </a:xfrm>
            <a:custGeom>
              <a:avLst/>
              <a:gdLst/>
              <a:ahLst/>
              <a:cxnLst/>
              <a:rect l="l" t="t" r="r" b="b"/>
              <a:pathLst>
                <a:path w="1157604" h="803275">
                  <a:moveTo>
                    <a:pt x="1112774" y="727075"/>
                  </a:moveTo>
                  <a:lnTo>
                    <a:pt x="1081024" y="727075"/>
                  </a:lnTo>
                  <a:lnTo>
                    <a:pt x="1119124" y="803275"/>
                  </a:lnTo>
                  <a:lnTo>
                    <a:pt x="1150874" y="739775"/>
                  </a:lnTo>
                  <a:lnTo>
                    <a:pt x="1112774" y="739775"/>
                  </a:lnTo>
                  <a:lnTo>
                    <a:pt x="1112774" y="727075"/>
                  </a:lnTo>
                  <a:close/>
                </a:path>
                <a:path w="1157604" h="803275">
                  <a:moveTo>
                    <a:pt x="1112774" y="6350"/>
                  </a:moveTo>
                  <a:lnTo>
                    <a:pt x="1112774" y="739775"/>
                  </a:lnTo>
                  <a:lnTo>
                    <a:pt x="1125474" y="739775"/>
                  </a:lnTo>
                  <a:lnTo>
                    <a:pt x="1125474" y="12700"/>
                  </a:lnTo>
                  <a:lnTo>
                    <a:pt x="1119124" y="12700"/>
                  </a:lnTo>
                  <a:lnTo>
                    <a:pt x="1112774" y="6350"/>
                  </a:lnTo>
                  <a:close/>
                </a:path>
                <a:path w="1157604" h="803275">
                  <a:moveTo>
                    <a:pt x="1157224" y="727075"/>
                  </a:moveTo>
                  <a:lnTo>
                    <a:pt x="1125474" y="727075"/>
                  </a:lnTo>
                  <a:lnTo>
                    <a:pt x="1125474" y="739775"/>
                  </a:lnTo>
                  <a:lnTo>
                    <a:pt x="1150874" y="739775"/>
                  </a:lnTo>
                  <a:lnTo>
                    <a:pt x="1157224" y="727075"/>
                  </a:lnTo>
                  <a:close/>
                </a:path>
                <a:path w="1157604" h="803275">
                  <a:moveTo>
                    <a:pt x="112547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112774" y="12700"/>
                  </a:lnTo>
                  <a:lnTo>
                    <a:pt x="1112774" y="6350"/>
                  </a:lnTo>
                  <a:lnTo>
                    <a:pt x="1125474" y="6350"/>
                  </a:lnTo>
                  <a:lnTo>
                    <a:pt x="1125474" y="0"/>
                  </a:lnTo>
                  <a:close/>
                </a:path>
                <a:path w="1157604" h="803275">
                  <a:moveTo>
                    <a:pt x="1125474" y="6350"/>
                  </a:moveTo>
                  <a:lnTo>
                    <a:pt x="1112774" y="6350"/>
                  </a:lnTo>
                  <a:lnTo>
                    <a:pt x="1119124" y="12700"/>
                  </a:lnTo>
                  <a:lnTo>
                    <a:pt x="1125474" y="12700"/>
                  </a:lnTo>
                  <a:lnTo>
                    <a:pt x="1125474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8596" y="2889503"/>
              <a:ext cx="1969007" cy="20177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764023" y="2884932"/>
              <a:ext cx="1978660" cy="2026920"/>
            </a:xfrm>
            <a:custGeom>
              <a:avLst/>
              <a:gdLst/>
              <a:ahLst/>
              <a:cxnLst/>
              <a:rect l="l" t="t" r="r" b="b"/>
              <a:pathLst>
                <a:path w="1978659" h="2026920">
                  <a:moveTo>
                    <a:pt x="0" y="2026920"/>
                  </a:moveTo>
                  <a:lnTo>
                    <a:pt x="1978152" y="2026920"/>
                  </a:lnTo>
                  <a:lnTo>
                    <a:pt x="1978152" y="0"/>
                  </a:lnTo>
                  <a:lnTo>
                    <a:pt x="0" y="0"/>
                  </a:lnTo>
                  <a:lnTo>
                    <a:pt x="0" y="20269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615" dirty="0"/>
              <a:t>R</a:t>
            </a:r>
            <a:r>
              <a:rPr sz="3600" spc="-330" dirty="0"/>
              <a:t>esto</a:t>
            </a:r>
            <a:r>
              <a:rPr sz="3600" spc="-220" dirty="0"/>
              <a:t>r</a:t>
            </a:r>
            <a:r>
              <a:rPr sz="3600" spc="-40" dirty="0"/>
              <a:t>a</a:t>
            </a:r>
            <a:r>
              <a:rPr sz="3600" spc="-229" dirty="0"/>
              <a:t>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2126" y="1680210"/>
            <a:ext cx="1696720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345440" marR="339725" indent="219075">
              <a:lnSpc>
                <a:spcPct val="100000"/>
              </a:lnSpc>
              <a:spcBef>
                <a:spcPts val="1010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5864" y="2057400"/>
            <a:ext cx="663575" cy="76200"/>
          </a:xfrm>
          <a:custGeom>
            <a:avLst/>
            <a:gdLst/>
            <a:ahLst/>
            <a:cxnLst/>
            <a:rect l="l" t="t" r="r" b="b"/>
            <a:pathLst>
              <a:path w="663575" h="76200">
                <a:moveTo>
                  <a:pt x="587375" y="0"/>
                </a:moveTo>
                <a:lnTo>
                  <a:pt x="587375" y="76200"/>
                </a:lnTo>
                <a:lnTo>
                  <a:pt x="650875" y="44450"/>
                </a:lnTo>
                <a:lnTo>
                  <a:pt x="600075" y="44450"/>
                </a:lnTo>
                <a:lnTo>
                  <a:pt x="600075" y="31750"/>
                </a:lnTo>
                <a:lnTo>
                  <a:pt x="650875" y="31750"/>
                </a:lnTo>
                <a:lnTo>
                  <a:pt x="587375" y="0"/>
                </a:lnTo>
                <a:close/>
              </a:path>
              <a:path w="663575" h="76200">
                <a:moveTo>
                  <a:pt x="5873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87375" y="44450"/>
                </a:lnTo>
                <a:lnTo>
                  <a:pt x="587375" y="31750"/>
                </a:lnTo>
                <a:close/>
              </a:path>
              <a:path w="663575" h="76200">
                <a:moveTo>
                  <a:pt x="650875" y="31750"/>
                </a:moveTo>
                <a:lnTo>
                  <a:pt x="600075" y="31750"/>
                </a:lnTo>
                <a:lnTo>
                  <a:pt x="600075" y="44450"/>
                </a:lnTo>
                <a:lnTo>
                  <a:pt x="650875" y="44450"/>
                </a:lnTo>
                <a:lnTo>
                  <a:pt x="663575" y="38100"/>
                </a:lnTo>
                <a:lnTo>
                  <a:pt x="65087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392682" y="2057400"/>
            <a:ext cx="5365115" cy="3566160"/>
            <a:chOff x="1392682" y="2057400"/>
            <a:chExt cx="5365115" cy="3566160"/>
          </a:xfrm>
        </p:grpSpPr>
        <p:sp>
          <p:nvSpPr>
            <p:cNvPr id="18" name="object 18"/>
            <p:cNvSpPr/>
            <p:nvPr/>
          </p:nvSpPr>
          <p:spPr>
            <a:xfrm>
              <a:off x="1392682" y="2057400"/>
              <a:ext cx="1120775" cy="835025"/>
            </a:xfrm>
            <a:custGeom>
              <a:avLst/>
              <a:gdLst/>
              <a:ahLst/>
              <a:cxnLst/>
              <a:rect l="l" t="t" r="r" b="b"/>
              <a:pathLst>
                <a:path w="1120775" h="835025">
                  <a:moveTo>
                    <a:pt x="1044575" y="31750"/>
                  </a:moveTo>
                  <a:lnTo>
                    <a:pt x="0" y="31750"/>
                  </a:lnTo>
                  <a:lnTo>
                    <a:pt x="0" y="835025"/>
                  </a:lnTo>
                  <a:lnTo>
                    <a:pt x="12700" y="835025"/>
                  </a:lnTo>
                  <a:lnTo>
                    <a:pt x="12700" y="44450"/>
                  </a:lnTo>
                  <a:lnTo>
                    <a:pt x="6350" y="44450"/>
                  </a:lnTo>
                  <a:lnTo>
                    <a:pt x="12700" y="38100"/>
                  </a:lnTo>
                  <a:lnTo>
                    <a:pt x="1044575" y="38100"/>
                  </a:lnTo>
                  <a:lnTo>
                    <a:pt x="1044575" y="31750"/>
                  </a:lnTo>
                  <a:close/>
                </a:path>
                <a:path w="1120775" h="835025">
                  <a:moveTo>
                    <a:pt x="1044575" y="0"/>
                  </a:moveTo>
                  <a:lnTo>
                    <a:pt x="1044575" y="76200"/>
                  </a:lnTo>
                  <a:lnTo>
                    <a:pt x="1108075" y="44450"/>
                  </a:lnTo>
                  <a:lnTo>
                    <a:pt x="1057275" y="44450"/>
                  </a:lnTo>
                  <a:lnTo>
                    <a:pt x="1057275" y="31750"/>
                  </a:lnTo>
                  <a:lnTo>
                    <a:pt x="1108075" y="31750"/>
                  </a:lnTo>
                  <a:lnTo>
                    <a:pt x="1044575" y="0"/>
                  </a:lnTo>
                  <a:close/>
                </a:path>
                <a:path w="1120775" h="835025">
                  <a:moveTo>
                    <a:pt x="12700" y="38100"/>
                  </a:moveTo>
                  <a:lnTo>
                    <a:pt x="6350" y="44450"/>
                  </a:lnTo>
                  <a:lnTo>
                    <a:pt x="12700" y="44450"/>
                  </a:lnTo>
                  <a:lnTo>
                    <a:pt x="12700" y="38100"/>
                  </a:lnTo>
                  <a:close/>
                </a:path>
                <a:path w="1120775" h="835025">
                  <a:moveTo>
                    <a:pt x="1044575" y="38100"/>
                  </a:moveTo>
                  <a:lnTo>
                    <a:pt x="12700" y="38100"/>
                  </a:lnTo>
                  <a:lnTo>
                    <a:pt x="12700" y="44450"/>
                  </a:lnTo>
                  <a:lnTo>
                    <a:pt x="1044575" y="44450"/>
                  </a:lnTo>
                  <a:lnTo>
                    <a:pt x="1044575" y="38100"/>
                  </a:lnTo>
                  <a:close/>
                </a:path>
                <a:path w="1120775" h="835025">
                  <a:moveTo>
                    <a:pt x="1108075" y="31750"/>
                  </a:moveTo>
                  <a:lnTo>
                    <a:pt x="1057275" y="31750"/>
                  </a:lnTo>
                  <a:lnTo>
                    <a:pt x="1057275" y="44450"/>
                  </a:lnTo>
                  <a:lnTo>
                    <a:pt x="1108075" y="44450"/>
                  </a:lnTo>
                  <a:lnTo>
                    <a:pt x="1120775" y="38100"/>
                  </a:lnTo>
                  <a:lnTo>
                    <a:pt x="110807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0511" y="3788256"/>
              <a:ext cx="2397760" cy="181119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315967" y="3761232"/>
              <a:ext cx="2437130" cy="1858010"/>
            </a:xfrm>
            <a:custGeom>
              <a:avLst/>
              <a:gdLst/>
              <a:ahLst/>
              <a:cxnLst/>
              <a:rect l="l" t="t" r="r" b="b"/>
              <a:pathLst>
                <a:path w="2437129" h="1858010">
                  <a:moveTo>
                    <a:pt x="0" y="1857756"/>
                  </a:moveTo>
                  <a:lnTo>
                    <a:pt x="2436876" y="1857756"/>
                  </a:lnTo>
                  <a:lnTo>
                    <a:pt x="2436876" y="0"/>
                  </a:lnTo>
                  <a:lnTo>
                    <a:pt x="0" y="0"/>
                  </a:lnTo>
                  <a:lnTo>
                    <a:pt x="0" y="18577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3724" y="2674619"/>
              <a:ext cx="2462783" cy="184861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359152" y="2670048"/>
              <a:ext cx="2472055" cy="1858010"/>
            </a:xfrm>
            <a:custGeom>
              <a:avLst/>
              <a:gdLst/>
              <a:ahLst/>
              <a:cxnLst/>
              <a:rect l="l" t="t" r="r" b="b"/>
              <a:pathLst>
                <a:path w="2472054" h="1858010">
                  <a:moveTo>
                    <a:pt x="0" y="1857756"/>
                  </a:moveTo>
                  <a:lnTo>
                    <a:pt x="2471928" y="1857756"/>
                  </a:lnTo>
                  <a:lnTo>
                    <a:pt x="2471928" y="0"/>
                  </a:lnTo>
                  <a:lnTo>
                    <a:pt x="0" y="0"/>
                  </a:lnTo>
                  <a:lnTo>
                    <a:pt x="0" y="18577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240" dirty="0"/>
              <a:t>Morphol</a:t>
            </a:r>
            <a:r>
              <a:rPr sz="3600" spc="-275" dirty="0"/>
              <a:t>o</a:t>
            </a:r>
            <a:r>
              <a:rPr sz="3600" spc="-220" dirty="0"/>
              <a:t>gical</a:t>
            </a:r>
            <a:r>
              <a:rPr sz="3600" spc="-35" dirty="0"/>
              <a:t> </a:t>
            </a:r>
            <a:r>
              <a:rPr sz="3600" spc="-345" dirty="0"/>
              <a:t>Processi</a:t>
            </a:r>
            <a:r>
              <a:rPr sz="3600" spc="-415" dirty="0"/>
              <a:t>n</a:t>
            </a:r>
            <a:r>
              <a:rPr sz="3600" spc="-300" dirty="0"/>
              <a:t>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090" y="1680210"/>
            <a:ext cx="1694814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381000" marR="182880" indent="-192405">
              <a:lnSpc>
                <a:spcPct val="100000"/>
              </a:lnSpc>
              <a:spcBef>
                <a:spcPts val="1010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4828" y="2089150"/>
            <a:ext cx="1138555" cy="803275"/>
          </a:xfrm>
          <a:custGeom>
            <a:avLst/>
            <a:gdLst/>
            <a:ahLst/>
            <a:cxnLst/>
            <a:rect l="l" t="t" r="r" b="b"/>
            <a:pathLst>
              <a:path w="1138554" h="803275">
                <a:moveTo>
                  <a:pt x="1093724" y="727075"/>
                </a:moveTo>
                <a:lnTo>
                  <a:pt x="1061974" y="727075"/>
                </a:lnTo>
                <a:lnTo>
                  <a:pt x="1100074" y="803275"/>
                </a:lnTo>
                <a:lnTo>
                  <a:pt x="1131824" y="739775"/>
                </a:lnTo>
                <a:lnTo>
                  <a:pt x="1093724" y="739775"/>
                </a:lnTo>
                <a:lnTo>
                  <a:pt x="1093724" y="727075"/>
                </a:lnTo>
                <a:close/>
              </a:path>
              <a:path w="1138554" h="803275">
                <a:moveTo>
                  <a:pt x="1093724" y="6350"/>
                </a:moveTo>
                <a:lnTo>
                  <a:pt x="1093724" y="739775"/>
                </a:lnTo>
                <a:lnTo>
                  <a:pt x="1106424" y="739775"/>
                </a:lnTo>
                <a:lnTo>
                  <a:pt x="1106424" y="12700"/>
                </a:lnTo>
                <a:lnTo>
                  <a:pt x="1100074" y="12700"/>
                </a:lnTo>
                <a:lnTo>
                  <a:pt x="1093724" y="6350"/>
                </a:lnTo>
                <a:close/>
              </a:path>
              <a:path w="1138554" h="803275">
                <a:moveTo>
                  <a:pt x="1138174" y="727075"/>
                </a:moveTo>
                <a:lnTo>
                  <a:pt x="1106424" y="727075"/>
                </a:lnTo>
                <a:lnTo>
                  <a:pt x="1106424" y="739775"/>
                </a:lnTo>
                <a:lnTo>
                  <a:pt x="1131824" y="739775"/>
                </a:lnTo>
                <a:lnTo>
                  <a:pt x="1138174" y="727075"/>
                </a:lnTo>
                <a:close/>
              </a:path>
              <a:path w="1138554" h="803275">
                <a:moveTo>
                  <a:pt x="1106424" y="0"/>
                </a:moveTo>
                <a:lnTo>
                  <a:pt x="0" y="0"/>
                </a:lnTo>
                <a:lnTo>
                  <a:pt x="0" y="12700"/>
                </a:lnTo>
                <a:lnTo>
                  <a:pt x="1093724" y="12700"/>
                </a:lnTo>
                <a:lnTo>
                  <a:pt x="1093724" y="6350"/>
                </a:lnTo>
                <a:lnTo>
                  <a:pt x="1106424" y="6350"/>
                </a:lnTo>
                <a:lnTo>
                  <a:pt x="1106424" y="0"/>
                </a:lnTo>
                <a:close/>
              </a:path>
              <a:path w="1138554" h="803275">
                <a:moveTo>
                  <a:pt x="1106424" y="6350"/>
                </a:moveTo>
                <a:lnTo>
                  <a:pt x="1093724" y="6350"/>
                </a:lnTo>
                <a:lnTo>
                  <a:pt x="1100074" y="12700"/>
                </a:lnTo>
                <a:lnTo>
                  <a:pt x="1106424" y="12700"/>
                </a:lnTo>
                <a:lnTo>
                  <a:pt x="110642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63575" cy="76200"/>
          </a:xfrm>
          <a:custGeom>
            <a:avLst/>
            <a:gdLst/>
            <a:ahLst/>
            <a:cxnLst/>
            <a:rect l="l" t="t" r="r" b="b"/>
            <a:pathLst>
              <a:path w="663575" h="76200">
                <a:moveTo>
                  <a:pt x="587375" y="0"/>
                </a:moveTo>
                <a:lnTo>
                  <a:pt x="587375" y="76200"/>
                </a:lnTo>
                <a:lnTo>
                  <a:pt x="650875" y="44450"/>
                </a:lnTo>
                <a:lnTo>
                  <a:pt x="600075" y="44450"/>
                </a:lnTo>
                <a:lnTo>
                  <a:pt x="600075" y="31750"/>
                </a:lnTo>
                <a:lnTo>
                  <a:pt x="650875" y="31750"/>
                </a:lnTo>
                <a:lnTo>
                  <a:pt x="587375" y="0"/>
                </a:lnTo>
                <a:close/>
              </a:path>
              <a:path w="663575" h="76200">
                <a:moveTo>
                  <a:pt x="5873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87375" y="44450"/>
                </a:lnTo>
                <a:lnTo>
                  <a:pt x="587375" y="31750"/>
                </a:lnTo>
                <a:close/>
              </a:path>
              <a:path w="663575" h="76200">
                <a:moveTo>
                  <a:pt x="650875" y="31750"/>
                </a:moveTo>
                <a:lnTo>
                  <a:pt x="600075" y="31750"/>
                </a:lnTo>
                <a:lnTo>
                  <a:pt x="600075" y="44450"/>
                </a:lnTo>
                <a:lnTo>
                  <a:pt x="650875" y="44450"/>
                </a:lnTo>
                <a:lnTo>
                  <a:pt x="663575" y="38100"/>
                </a:lnTo>
                <a:lnTo>
                  <a:pt x="65087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3003" y="2589343"/>
            <a:ext cx="3383053" cy="3106677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280" dirty="0"/>
              <a:t>Segmentation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8573" y="2893314"/>
            <a:ext cx="1694814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22669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3"/>
                </a:moveTo>
                <a:lnTo>
                  <a:pt x="0" y="217423"/>
                </a:lnTo>
                <a:lnTo>
                  <a:pt x="38100" y="293623"/>
                </a:lnTo>
                <a:lnTo>
                  <a:pt x="69850" y="230123"/>
                </a:lnTo>
                <a:lnTo>
                  <a:pt x="31750" y="230123"/>
                </a:lnTo>
                <a:lnTo>
                  <a:pt x="31750" y="217423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3"/>
                </a:lnTo>
                <a:lnTo>
                  <a:pt x="44450" y="230123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3"/>
                </a:moveTo>
                <a:lnTo>
                  <a:pt x="44450" y="217423"/>
                </a:lnTo>
                <a:lnTo>
                  <a:pt x="44450" y="230123"/>
                </a:lnTo>
                <a:lnTo>
                  <a:pt x="69850" y="230123"/>
                </a:lnTo>
                <a:lnTo>
                  <a:pt x="76200" y="2174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41420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31750" y="198373"/>
                </a:moveTo>
                <a:lnTo>
                  <a:pt x="0" y="198373"/>
                </a:lnTo>
                <a:lnTo>
                  <a:pt x="38100" y="274573"/>
                </a:lnTo>
                <a:lnTo>
                  <a:pt x="69850" y="211073"/>
                </a:lnTo>
                <a:lnTo>
                  <a:pt x="31750" y="211073"/>
                </a:lnTo>
                <a:lnTo>
                  <a:pt x="31750" y="198373"/>
                </a:lnTo>
                <a:close/>
              </a:path>
              <a:path w="76200" h="274954">
                <a:moveTo>
                  <a:pt x="44450" y="0"/>
                </a:moveTo>
                <a:lnTo>
                  <a:pt x="31750" y="0"/>
                </a:lnTo>
                <a:lnTo>
                  <a:pt x="31750" y="211073"/>
                </a:lnTo>
                <a:lnTo>
                  <a:pt x="44450" y="211073"/>
                </a:lnTo>
                <a:lnTo>
                  <a:pt x="44450" y="0"/>
                </a:lnTo>
                <a:close/>
              </a:path>
              <a:path w="76200" h="274954">
                <a:moveTo>
                  <a:pt x="76200" y="198373"/>
                </a:moveTo>
                <a:lnTo>
                  <a:pt x="44450" y="198373"/>
                </a:lnTo>
                <a:lnTo>
                  <a:pt x="44450" y="211073"/>
                </a:lnTo>
                <a:lnTo>
                  <a:pt x="69850" y="211073"/>
                </a:lnTo>
                <a:lnTo>
                  <a:pt x="76200" y="198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784225"/>
          </a:xfrm>
          <a:custGeom>
            <a:avLst/>
            <a:gdLst/>
            <a:ahLst/>
            <a:cxnLst/>
            <a:rect l="l" t="t" r="r" b="b"/>
            <a:pathLst>
              <a:path w="1157604" h="784225">
                <a:moveTo>
                  <a:pt x="1112774" y="708025"/>
                </a:moveTo>
                <a:lnTo>
                  <a:pt x="1081024" y="708025"/>
                </a:lnTo>
                <a:lnTo>
                  <a:pt x="1119124" y="784225"/>
                </a:lnTo>
                <a:lnTo>
                  <a:pt x="1150874" y="720725"/>
                </a:lnTo>
                <a:lnTo>
                  <a:pt x="1112774" y="720725"/>
                </a:lnTo>
                <a:lnTo>
                  <a:pt x="1112774" y="708025"/>
                </a:lnTo>
                <a:close/>
              </a:path>
              <a:path w="1157604" h="784225">
                <a:moveTo>
                  <a:pt x="1112774" y="6350"/>
                </a:moveTo>
                <a:lnTo>
                  <a:pt x="1112774" y="720725"/>
                </a:lnTo>
                <a:lnTo>
                  <a:pt x="1125474" y="72072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784225">
                <a:moveTo>
                  <a:pt x="1157224" y="708025"/>
                </a:moveTo>
                <a:lnTo>
                  <a:pt x="1125474" y="708025"/>
                </a:lnTo>
                <a:lnTo>
                  <a:pt x="1125474" y="720725"/>
                </a:lnTo>
                <a:lnTo>
                  <a:pt x="1150874" y="720725"/>
                </a:lnTo>
                <a:lnTo>
                  <a:pt x="1157224" y="708025"/>
                </a:lnTo>
                <a:close/>
              </a:path>
              <a:path w="1157604" h="78422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78422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2895600"/>
            <a:ext cx="3407059" cy="2435352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290" dirty="0"/>
              <a:t>Objec</a:t>
            </a:r>
            <a:r>
              <a:rPr sz="3600" spc="-170" dirty="0"/>
              <a:t>t</a:t>
            </a:r>
            <a:r>
              <a:rPr sz="3600" spc="-45" dirty="0"/>
              <a:t> </a:t>
            </a:r>
            <a:r>
              <a:rPr sz="3600" spc="-615" dirty="0"/>
              <a:t>R</a:t>
            </a:r>
            <a:r>
              <a:rPr sz="3600" spc="-270" dirty="0"/>
              <a:t>ecognition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811" y="5140452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5415" rIns="0" bIns="0" rtlCol="0">
            <a:spAutoFit/>
          </a:bodyPr>
          <a:lstStyle/>
          <a:p>
            <a:pPr marL="377190" marR="101600" indent="-266700">
              <a:lnSpc>
                <a:spcPct val="100000"/>
              </a:lnSpc>
              <a:spcBef>
                <a:spcPts val="1145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8573" y="4016502"/>
            <a:ext cx="1694814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14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66132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31750" y="198374"/>
                </a:moveTo>
                <a:lnTo>
                  <a:pt x="0" y="198374"/>
                </a:lnTo>
                <a:lnTo>
                  <a:pt x="38100" y="274574"/>
                </a:lnTo>
                <a:lnTo>
                  <a:pt x="69850" y="211074"/>
                </a:lnTo>
                <a:lnTo>
                  <a:pt x="31750" y="211074"/>
                </a:lnTo>
                <a:lnTo>
                  <a:pt x="31750" y="198374"/>
                </a:lnTo>
                <a:close/>
              </a:path>
              <a:path w="76200" h="274954">
                <a:moveTo>
                  <a:pt x="44450" y="0"/>
                </a:moveTo>
                <a:lnTo>
                  <a:pt x="31750" y="0"/>
                </a:lnTo>
                <a:lnTo>
                  <a:pt x="31750" y="211074"/>
                </a:lnTo>
                <a:lnTo>
                  <a:pt x="44450" y="211074"/>
                </a:lnTo>
                <a:lnTo>
                  <a:pt x="44450" y="0"/>
                </a:lnTo>
                <a:close/>
              </a:path>
              <a:path w="76200" h="274954">
                <a:moveTo>
                  <a:pt x="76200" y="198374"/>
                </a:moveTo>
                <a:lnTo>
                  <a:pt x="44450" y="198374"/>
                </a:lnTo>
                <a:lnTo>
                  <a:pt x="44450" y="211074"/>
                </a:lnTo>
                <a:lnTo>
                  <a:pt x="69850" y="211074"/>
                </a:lnTo>
                <a:lnTo>
                  <a:pt x="76200" y="198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31750" y="198374"/>
                </a:moveTo>
                <a:lnTo>
                  <a:pt x="0" y="198374"/>
                </a:lnTo>
                <a:lnTo>
                  <a:pt x="38100" y="274574"/>
                </a:lnTo>
                <a:lnTo>
                  <a:pt x="69850" y="211074"/>
                </a:lnTo>
                <a:lnTo>
                  <a:pt x="31750" y="211074"/>
                </a:lnTo>
                <a:lnTo>
                  <a:pt x="31750" y="198374"/>
                </a:lnTo>
                <a:close/>
              </a:path>
              <a:path w="76200" h="274954">
                <a:moveTo>
                  <a:pt x="44450" y="0"/>
                </a:moveTo>
                <a:lnTo>
                  <a:pt x="31750" y="0"/>
                </a:lnTo>
                <a:lnTo>
                  <a:pt x="31750" y="211074"/>
                </a:lnTo>
                <a:lnTo>
                  <a:pt x="44450" y="211074"/>
                </a:lnTo>
                <a:lnTo>
                  <a:pt x="44450" y="0"/>
                </a:lnTo>
                <a:close/>
              </a:path>
              <a:path w="76200" h="274954">
                <a:moveTo>
                  <a:pt x="76200" y="198374"/>
                </a:moveTo>
                <a:lnTo>
                  <a:pt x="44450" y="198374"/>
                </a:lnTo>
                <a:lnTo>
                  <a:pt x="44450" y="211074"/>
                </a:lnTo>
                <a:lnTo>
                  <a:pt x="69850" y="211074"/>
                </a:lnTo>
                <a:lnTo>
                  <a:pt x="76200" y="198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3501" y="2668523"/>
            <a:ext cx="3451954" cy="29108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991" y="28397"/>
            <a:ext cx="75622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395" dirty="0"/>
              <a:t>K</a:t>
            </a:r>
            <a:r>
              <a:rPr sz="3600" spc="-350" dirty="0"/>
              <a:t>e</a:t>
            </a:r>
            <a:r>
              <a:rPr sz="3600" spc="-95" dirty="0"/>
              <a:t>y</a:t>
            </a:r>
            <a:r>
              <a:rPr sz="3600" spc="-45" dirty="0"/>
              <a:t> </a:t>
            </a:r>
            <a:r>
              <a:rPr sz="3600" spc="-345" dirty="0"/>
              <a:t>St</a:t>
            </a:r>
            <a:r>
              <a:rPr sz="3600" spc="-310" dirty="0"/>
              <a:t>a</a:t>
            </a:r>
            <a:r>
              <a:rPr sz="3600" spc="-350" dirty="0"/>
              <a:t>ges</a:t>
            </a:r>
            <a:r>
              <a:rPr sz="3600" spc="-45" dirty="0"/>
              <a:t> </a:t>
            </a:r>
            <a:r>
              <a:rPr sz="3600" spc="-180" dirty="0"/>
              <a:t>in</a:t>
            </a:r>
            <a:r>
              <a:rPr sz="3600" spc="-45" dirty="0"/>
              <a:t> </a:t>
            </a:r>
            <a:r>
              <a:rPr sz="3600" spc="-180" dirty="0"/>
              <a:t>Digit</a:t>
            </a:r>
            <a:r>
              <a:rPr sz="3600" spc="-235" dirty="0"/>
              <a:t>a</a:t>
            </a:r>
            <a:r>
              <a:rPr sz="3600" spc="-65" dirty="0"/>
              <a:t>l</a:t>
            </a:r>
            <a:r>
              <a:rPr sz="3600" spc="-30" dirty="0"/>
              <a:t> </a:t>
            </a:r>
            <a:r>
              <a:rPr sz="3600" spc="-175" dirty="0"/>
              <a:t>Im</a:t>
            </a:r>
            <a:r>
              <a:rPr sz="3600" spc="-105" dirty="0"/>
              <a:t>a</a:t>
            </a:r>
            <a:r>
              <a:rPr sz="3600" spc="-290" dirty="0"/>
              <a:t>ge</a:t>
            </a:r>
            <a:r>
              <a:rPr sz="3600" spc="-45" dirty="0"/>
              <a:t> </a:t>
            </a:r>
            <a:r>
              <a:rPr sz="3600" spc="-345" dirty="0"/>
              <a:t>Processi</a:t>
            </a:r>
            <a:r>
              <a:rPr sz="3600" spc="-420" dirty="0"/>
              <a:t>n</a:t>
            </a:r>
            <a:r>
              <a:rPr sz="3600" spc="-225" dirty="0"/>
              <a:t>g:  </a:t>
            </a:r>
            <a:r>
              <a:rPr sz="3600" spc="-615" dirty="0"/>
              <a:t>R</a:t>
            </a:r>
            <a:r>
              <a:rPr sz="3600" spc="-315" dirty="0"/>
              <a:t>ep</a:t>
            </a:r>
            <a:r>
              <a:rPr sz="3600" spc="-150" dirty="0"/>
              <a:t>r</a:t>
            </a:r>
            <a:r>
              <a:rPr sz="3600" spc="-280" dirty="0"/>
              <a:t>esent</a:t>
            </a:r>
            <a:r>
              <a:rPr sz="3600" spc="-235" dirty="0"/>
              <a:t>a</a:t>
            </a:r>
            <a:r>
              <a:rPr sz="3600" spc="-229" dirty="0"/>
              <a:t>tion</a:t>
            </a:r>
            <a:r>
              <a:rPr sz="3600" spc="-30" dirty="0"/>
              <a:t> </a:t>
            </a:r>
            <a:r>
              <a:rPr sz="3600" spc="-325" dirty="0"/>
              <a:t>&amp;</a:t>
            </a:r>
            <a:r>
              <a:rPr sz="3600" spc="-45" dirty="0"/>
              <a:t> </a:t>
            </a:r>
            <a:r>
              <a:rPr sz="3600" spc="-330" dirty="0"/>
              <a:t>D</a:t>
            </a:r>
            <a:r>
              <a:rPr sz="3600" spc="-285" dirty="0"/>
              <a:t>escription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0163" y="4015740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Acquisition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364" y="1679448"/>
            <a:ext cx="1696720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46075" marR="339090" indent="21907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0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esto</a:t>
            </a:r>
            <a:r>
              <a:rPr sz="1800" spc="-9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328" y="1679448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2270" marR="182245" indent="-192405">
              <a:lnSpc>
                <a:spcPct val="100000"/>
              </a:lnSpc>
              <a:spcBef>
                <a:spcPts val="1015"/>
              </a:spcBef>
            </a:pPr>
            <a:r>
              <a:rPr sz="1800" spc="-60" dirty="0">
                <a:latin typeface="Microsoft Sans Serif"/>
                <a:cs typeface="Microsoft Sans Serif"/>
              </a:rPr>
              <a:t>Mor</a:t>
            </a:r>
            <a:r>
              <a:rPr sz="1800" spc="-5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hol</a:t>
            </a:r>
            <a:r>
              <a:rPr sz="1800" spc="-85" dirty="0">
                <a:latin typeface="Microsoft Sans Serif"/>
                <a:cs typeface="Microsoft Sans Serif"/>
              </a:rPr>
              <a:t>ogi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al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811" y="2892551"/>
            <a:ext cx="1694814" cy="830580"/>
          </a:xfrm>
          <a:prstGeom prst="rect">
            <a:avLst/>
          </a:prstGeom>
          <a:solidFill>
            <a:srgbClr val="C0C0C0"/>
          </a:solidFill>
          <a:ln w="1219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7965">
              <a:lnSpc>
                <a:spcPct val="100000"/>
              </a:lnSpc>
            </a:pPr>
            <a:r>
              <a:rPr sz="1800" spc="-114" dirty="0">
                <a:latin typeface="Microsoft Sans Serif"/>
                <a:cs typeface="Microsoft Sans Serif"/>
              </a:rPr>
              <a:t>Segmentation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8573" y="5141214"/>
            <a:ext cx="1694814" cy="830580"/>
          </a:xfrm>
          <a:prstGeom prst="rect">
            <a:avLst/>
          </a:prstGeom>
          <a:solidFill>
            <a:srgbClr val="93B6D2"/>
          </a:solidFill>
          <a:ln w="38100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375920" marR="102235" indent="-266700">
              <a:lnSpc>
                <a:spcPct val="100000"/>
              </a:lnSpc>
              <a:spcBef>
                <a:spcPts val="1140"/>
              </a:spcBef>
            </a:pPr>
            <a:r>
              <a:rPr sz="1700" spc="-430" dirty="0">
                <a:latin typeface="Microsoft Sans Serif"/>
                <a:cs typeface="Microsoft Sans Serif"/>
              </a:rPr>
              <a:t>R</a:t>
            </a:r>
            <a:r>
              <a:rPr sz="1700" spc="-40" dirty="0">
                <a:latin typeface="Microsoft Sans Serif"/>
                <a:cs typeface="Microsoft Sans Serif"/>
              </a:rPr>
              <a:t>ep</a:t>
            </a:r>
            <a:r>
              <a:rPr sz="1700" spc="-35" dirty="0">
                <a:latin typeface="Microsoft Sans Serif"/>
                <a:cs typeface="Microsoft Sans Serif"/>
              </a:rPr>
              <a:t>r</a:t>
            </a:r>
            <a:r>
              <a:rPr sz="1700" spc="-170" dirty="0">
                <a:latin typeface="Microsoft Sans Serif"/>
                <a:cs typeface="Microsoft Sans Serif"/>
              </a:rPr>
              <a:t>ese</a:t>
            </a:r>
            <a:r>
              <a:rPr sz="1700" spc="-185" dirty="0">
                <a:latin typeface="Microsoft Sans Serif"/>
                <a:cs typeface="Microsoft Sans Serif"/>
              </a:rPr>
              <a:t>n</a:t>
            </a:r>
            <a:r>
              <a:rPr sz="1700" spc="-25" dirty="0">
                <a:latin typeface="Microsoft Sans Serif"/>
                <a:cs typeface="Microsoft Sans Serif"/>
              </a:rPr>
              <a:t>t</a:t>
            </a:r>
            <a:r>
              <a:rPr sz="1700" spc="-15" dirty="0">
                <a:latin typeface="Microsoft Sans Serif"/>
                <a:cs typeface="Microsoft Sans Serif"/>
              </a:rPr>
              <a:t>a</a:t>
            </a:r>
            <a:r>
              <a:rPr sz="1700" spc="-20" dirty="0">
                <a:latin typeface="Microsoft Sans Serif"/>
                <a:cs typeface="Microsoft Sans Serif"/>
              </a:rPr>
              <a:t>t</a:t>
            </a:r>
            <a:r>
              <a:rPr sz="1700" spc="-95" dirty="0">
                <a:latin typeface="Microsoft Sans Serif"/>
                <a:cs typeface="Microsoft Sans Serif"/>
              </a:rPr>
              <a:t>io</a:t>
            </a:r>
            <a:r>
              <a:rPr sz="1700" spc="-130" dirty="0">
                <a:latin typeface="Microsoft Sans Serif"/>
                <a:cs typeface="Microsoft Sans Serif"/>
              </a:rPr>
              <a:t>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&amp;  </a:t>
            </a:r>
            <a:r>
              <a:rPr sz="1700" spc="-105" dirty="0">
                <a:latin typeface="Microsoft Sans Serif"/>
                <a:cs typeface="Microsoft Sans Serif"/>
              </a:rPr>
              <a:t>Description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163" y="2892551"/>
            <a:ext cx="1696720" cy="830580"/>
          </a:xfrm>
          <a:prstGeom prst="rect">
            <a:avLst/>
          </a:prstGeom>
          <a:solidFill>
            <a:srgbClr val="C0C0C0"/>
          </a:solidFill>
          <a:ln w="12191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67970" marR="260350" indent="297180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345" dirty="0">
                <a:latin typeface="Microsoft Sans Serif"/>
                <a:cs typeface="Microsoft Sans Serif"/>
              </a:rPr>
              <a:t>E</a:t>
            </a:r>
            <a:r>
              <a:rPr sz="1800" spc="-280" dirty="0">
                <a:latin typeface="Microsoft Sans Serif"/>
                <a:cs typeface="Microsoft Sans Serif"/>
              </a:rPr>
              <a:t>n</a:t>
            </a:r>
            <a:r>
              <a:rPr sz="1800" spc="-114" dirty="0">
                <a:latin typeface="Microsoft Sans Serif"/>
                <a:cs typeface="Microsoft Sans Serif"/>
              </a:rPr>
              <a:t>ha</a:t>
            </a:r>
            <a:r>
              <a:rPr sz="1800" spc="-225" dirty="0">
                <a:latin typeface="Microsoft Sans Serif"/>
                <a:cs typeface="Microsoft Sans Serif"/>
              </a:rPr>
              <a:t>n</a:t>
            </a:r>
            <a:r>
              <a:rPr sz="1800" spc="-195" dirty="0">
                <a:latin typeface="Microsoft Sans Serif"/>
                <a:cs typeface="Microsoft Sans Serif"/>
              </a:rPr>
              <a:t>c</a:t>
            </a:r>
            <a:r>
              <a:rPr sz="1800" spc="-150" dirty="0">
                <a:latin typeface="Microsoft Sans Serif"/>
                <a:cs typeface="Microsoft Sans Serif"/>
              </a:rPr>
              <a:t>ement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811" y="4015740"/>
            <a:ext cx="1694814" cy="830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50"/>
              </a:spcBef>
            </a:pPr>
            <a:r>
              <a:rPr sz="1700" spc="-60" dirty="0">
                <a:latin typeface="Microsoft Sans Serif"/>
                <a:cs typeface="Microsoft Sans Serif"/>
              </a:rPr>
              <a:t>Object</a:t>
            </a:r>
            <a:endParaRPr sz="17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1700" spc="-125" dirty="0">
                <a:latin typeface="Microsoft Sans Serif"/>
                <a:cs typeface="Microsoft Sans Serif"/>
              </a:rPr>
              <a:t>Recognition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5394147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P</a:t>
            </a:r>
            <a:r>
              <a:rPr sz="1800" spc="-14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oblem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Doma</a:t>
            </a:r>
            <a:r>
              <a:rPr sz="1800" spc="-120" dirty="0"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932" y="4846320"/>
            <a:ext cx="76200" cy="525780"/>
          </a:xfrm>
          <a:custGeom>
            <a:avLst/>
            <a:gdLst/>
            <a:ahLst/>
            <a:cxnLst/>
            <a:rect l="l" t="t" r="r" b="b"/>
            <a:pathLst>
              <a:path w="76200" h="525779">
                <a:moveTo>
                  <a:pt x="44450" y="63499"/>
                </a:moveTo>
                <a:lnTo>
                  <a:pt x="31750" y="63499"/>
                </a:lnTo>
                <a:lnTo>
                  <a:pt x="31750" y="525525"/>
                </a:lnTo>
                <a:lnTo>
                  <a:pt x="44450" y="525525"/>
                </a:lnTo>
                <a:lnTo>
                  <a:pt x="44450" y="63499"/>
                </a:lnTo>
                <a:close/>
              </a:path>
              <a:path w="76200" h="5257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5257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932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44450" y="63500"/>
                </a:moveTo>
                <a:lnTo>
                  <a:pt x="31750" y="63500"/>
                </a:lnTo>
                <a:lnTo>
                  <a:pt x="31750" y="293624"/>
                </a:lnTo>
                <a:lnTo>
                  <a:pt x="44450" y="293624"/>
                </a:lnTo>
                <a:lnTo>
                  <a:pt x="44450" y="63500"/>
                </a:lnTo>
                <a:close/>
              </a:path>
              <a:path w="76200" h="2940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40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7056" y="4846320"/>
            <a:ext cx="76200" cy="27495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31750" y="198373"/>
                </a:moveTo>
                <a:lnTo>
                  <a:pt x="0" y="198373"/>
                </a:lnTo>
                <a:lnTo>
                  <a:pt x="38100" y="274573"/>
                </a:lnTo>
                <a:lnTo>
                  <a:pt x="69850" y="211073"/>
                </a:lnTo>
                <a:lnTo>
                  <a:pt x="31750" y="211073"/>
                </a:lnTo>
                <a:lnTo>
                  <a:pt x="31750" y="198373"/>
                </a:lnTo>
                <a:close/>
              </a:path>
              <a:path w="76200" h="274954">
                <a:moveTo>
                  <a:pt x="44450" y="0"/>
                </a:moveTo>
                <a:lnTo>
                  <a:pt x="31750" y="0"/>
                </a:lnTo>
                <a:lnTo>
                  <a:pt x="31750" y="211073"/>
                </a:lnTo>
                <a:lnTo>
                  <a:pt x="44450" y="211073"/>
                </a:lnTo>
                <a:lnTo>
                  <a:pt x="44450" y="0"/>
                </a:lnTo>
                <a:close/>
              </a:path>
              <a:path w="76200" h="274954">
                <a:moveTo>
                  <a:pt x="76200" y="198373"/>
                </a:moveTo>
                <a:lnTo>
                  <a:pt x="44450" y="198373"/>
                </a:lnTo>
                <a:lnTo>
                  <a:pt x="44450" y="211073"/>
                </a:lnTo>
                <a:lnTo>
                  <a:pt x="69850" y="211073"/>
                </a:lnTo>
                <a:lnTo>
                  <a:pt x="76200" y="198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7056" y="3723132"/>
            <a:ext cx="76200" cy="294005"/>
          </a:xfrm>
          <a:custGeom>
            <a:avLst/>
            <a:gdLst/>
            <a:ahLst/>
            <a:cxnLst/>
            <a:rect l="l" t="t" r="r" b="b"/>
            <a:pathLst>
              <a:path w="76200" h="294004">
                <a:moveTo>
                  <a:pt x="31750" y="217424"/>
                </a:moveTo>
                <a:lnTo>
                  <a:pt x="0" y="217424"/>
                </a:lnTo>
                <a:lnTo>
                  <a:pt x="38100" y="293624"/>
                </a:lnTo>
                <a:lnTo>
                  <a:pt x="69850" y="230124"/>
                </a:lnTo>
                <a:lnTo>
                  <a:pt x="31750" y="230124"/>
                </a:lnTo>
                <a:lnTo>
                  <a:pt x="31750" y="217424"/>
                </a:lnTo>
                <a:close/>
              </a:path>
              <a:path w="76200" h="294004">
                <a:moveTo>
                  <a:pt x="44450" y="0"/>
                </a:moveTo>
                <a:lnTo>
                  <a:pt x="31750" y="0"/>
                </a:lnTo>
                <a:lnTo>
                  <a:pt x="31750" y="230124"/>
                </a:lnTo>
                <a:lnTo>
                  <a:pt x="44450" y="230124"/>
                </a:lnTo>
                <a:lnTo>
                  <a:pt x="44450" y="0"/>
                </a:lnTo>
                <a:close/>
              </a:path>
              <a:path w="76200" h="294004">
                <a:moveTo>
                  <a:pt x="76200" y="217424"/>
                </a:moveTo>
                <a:lnTo>
                  <a:pt x="44450" y="217424"/>
                </a:lnTo>
                <a:lnTo>
                  <a:pt x="44450" y="230124"/>
                </a:lnTo>
                <a:lnTo>
                  <a:pt x="69850" y="230124"/>
                </a:lnTo>
                <a:lnTo>
                  <a:pt x="76200" y="21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5016" y="2089150"/>
            <a:ext cx="1157605" cy="803275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12774" y="727075"/>
                </a:moveTo>
                <a:lnTo>
                  <a:pt x="1081024" y="727075"/>
                </a:lnTo>
                <a:lnTo>
                  <a:pt x="1119124" y="803275"/>
                </a:lnTo>
                <a:lnTo>
                  <a:pt x="1150874" y="739775"/>
                </a:lnTo>
                <a:lnTo>
                  <a:pt x="1112774" y="739775"/>
                </a:lnTo>
                <a:lnTo>
                  <a:pt x="1112774" y="727075"/>
                </a:lnTo>
                <a:close/>
              </a:path>
              <a:path w="1157604" h="803275">
                <a:moveTo>
                  <a:pt x="1112774" y="6350"/>
                </a:moveTo>
                <a:lnTo>
                  <a:pt x="1112774" y="739775"/>
                </a:lnTo>
                <a:lnTo>
                  <a:pt x="1125474" y="739775"/>
                </a:lnTo>
                <a:lnTo>
                  <a:pt x="1125474" y="12700"/>
                </a:lnTo>
                <a:lnTo>
                  <a:pt x="1119124" y="12700"/>
                </a:lnTo>
                <a:lnTo>
                  <a:pt x="1112774" y="6350"/>
                </a:lnTo>
                <a:close/>
              </a:path>
              <a:path w="1157604" h="803275">
                <a:moveTo>
                  <a:pt x="1157224" y="727075"/>
                </a:moveTo>
                <a:lnTo>
                  <a:pt x="1125474" y="727075"/>
                </a:lnTo>
                <a:lnTo>
                  <a:pt x="1125474" y="739775"/>
                </a:lnTo>
                <a:lnTo>
                  <a:pt x="1150874" y="739775"/>
                </a:lnTo>
                <a:lnTo>
                  <a:pt x="1157224" y="727075"/>
                </a:lnTo>
                <a:close/>
              </a:path>
              <a:path w="1157604" h="803275">
                <a:moveTo>
                  <a:pt x="1125474" y="0"/>
                </a:moveTo>
                <a:lnTo>
                  <a:pt x="0" y="0"/>
                </a:lnTo>
                <a:lnTo>
                  <a:pt x="0" y="12700"/>
                </a:lnTo>
                <a:lnTo>
                  <a:pt x="1112774" y="12700"/>
                </a:lnTo>
                <a:lnTo>
                  <a:pt x="1112774" y="6350"/>
                </a:lnTo>
                <a:lnTo>
                  <a:pt x="1125474" y="6350"/>
                </a:lnTo>
                <a:lnTo>
                  <a:pt x="1125474" y="0"/>
                </a:lnTo>
                <a:close/>
              </a:path>
              <a:path w="1157604" h="803275">
                <a:moveTo>
                  <a:pt x="1125474" y="6350"/>
                </a:moveTo>
                <a:lnTo>
                  <a:pt x="1112774" y="6350"/>
                </a:lnTo>
                <a:lnTo>
                  <a:pt x="1119124" y="12700"/>
                </a:lnTo>
                <a:lnTo>
                  <a:pt x="1125474" y="12700"/>
                </a:lnTo>
                <a:lnTo>
                  <a:pt x="1125474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7576" y="2057400"/>
            <a:ext cx="682625" cy="76200"/>
          </a:xfrm>
          <a:custGeom>
            <a:avLst/>
            <a:gdLst/>
            <a:ahLst/>
            <a:cxnLst/>
            <a:rect l="l" t="t" r="r" b="b"/>
            <a:pathLst>
              <a:path w="682625" h="76200">
                <a:moveTo>
                  <a:pt x="606425" y="0"/>
                </a:moveTo>
                <a:lnTo>
                  <a:pt x="606425" y="76200"/>
                </a:lnTo>
                <a:lnTo>
                  <a:pt x="669925" y="44450"/>
                </a:lnTo>
                <a:lnTo>
                  <a:pt x="619125" y="44450"/>
                </a:lnTo>
                <a:lnTo>
                  <a:pt x="619125" y="31750"/>
                </a:lnTo>
                <a:lnTo>
                  <a:pt x="669925" y="31750"/>
                </a:lnTo>
                <a:lnTo>
                  <a:pt x="606425" y="0"/>
                </a:lnTo>
                <a:close/>
              </a:path>
              <a:path w="682625" h="76200">
                <a:moveTo>
                  <a:pt x="6064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06425" y="44450"/>
                </a:lnTo>
                <a:lnTo>
                  <a:pt x="606425" y="31750"/>
                </a:lnTo>
                <a:close/>
              </a:path>
              <a:path w="682625" h="76200">
                <a:moveTo>
                  <a:pt x="669925" y="31750"/>
                </a:moveTo>
                <a:lnTo>
                  <a:pt x="619125" y="31750"/>
                </a:lnTo>
                <a:lnTo>
                  <a:pt x="619125" y="44450"/>
                </a:lnTo>
                <a:lnTo>
                  <a:pt x="669925" y="44450"/>
                </a:lnTo>
                <a:lnTo>
                  <a:pt x="682625" y="38100"/>
                </a:lnTo>
                <a:lnTo>
                  <a:pt x="6699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2682" y="2057400"/>
            <a:ext cx="1139825" cy="835025"/>
          </a:xfrm>
          <a:custGeom>
            <a:avLst/>
            <a:gdLst/>
            <a:ahLst/>
            <a:cxnLst/>
            <a:rect l="l" t="t" r="r" b="b"/>
            <a:pathLst>
              <a:path w="1139825" h="835025">
                <a:moveTo>
                  <a:pt x="1063625" y="31750"/>
                </a:moveTo>
                <a:lnTo>
                  <a:pt x="0" y="31750"/>
                </a:lnTo>
                <a:lnTo>
                  <a:pt x="0" y="835025"/>
                </a:lnTo>
                <a:lnTo>
                  <a:pt x="12700" y="835025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063625" y="38100"/>
                </a:lnTo>
                <a:lnTo>
                  <a:pt x="1063625" y="31750"/>
                </a:lnTo>
                <a:close/>
              </a:path>
              <a:path w="1139825" h="835025">
                <a:moveTo>
                  <a:pt x="1063625" y="0"/>
                </a:moveTo>
                <a:lnTo>
                  <a:pt x="1063625" y="76200"/>
                </a:lnTo>
                <a:lnTo>
                  <a:pt x="1127125" y="44450"/>
                </a:lnTo>
                <a:lnTo>
                  <a:pt x="1076325" y="44450"/>
                </a:lnTo>
                <a:lnTo>
                  <a:pt x="1076325" y="31750"/>
                </a:lnTo>
                <a:lnTo>
                  <a:pt x="1127125" y="31750"/>
                </a:lnTo>
                <a:lnTo>
                  <a:pt x="1063625" y="0"/>
                </a:lnTo>
                <a:close/>
              </a:path>
              <a:path w="1139825" h="835025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139825" h="835025">
                <a:moveTo>
                  <a:pt x="106362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063625" y="44450"/>
                </a:lnTo>
                <a:lnTo>
                  <a:pt x="1063625" y="38100"/>
                </a:lnTo>
                <a:close/>
              </a:path>
              <a:path w="1139825" h="835025">
                <a:moveTo>
                  <a:pt x="1127125" y="31750"/>
                </a:moveTo>
                <a:lnTo>
                  <a:pt x="1076325" y="31750"/>
                </a:lnTo>
                <a:lnTo>
                  <a:pt x="1076325" y="44450"/>
                </a:lnTo>
                <a:lnTo>
                  <a:pt x="1127125" y="44450"/>
                </a:lnTo>
                <a:lnTo>
                  <a:pt x="1139825" y="38100"/>
                </a:lnTo>
                <a:lnTo>
                  <a:pt x="112712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65654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81635" marR="229235" indent="-144780">
              <a:lnSpc>
                <a:spcPct val="100000"/>
              </a:lnSpc>
              <a:spcBef>
                <a:spcPts val="101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Co</a:t>
            </a:r>
            <a:r>
              <a:rPr sz="1800" spc="-4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our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Ima</a:t>
            </a:r>
            <a:r>
              <a:rPr sz="1800" spc="-145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60" dirty="0"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8982" y="5793485"/>
            <a:ext cx="169672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278130" marR="271145" indent="286385">
              <a:lnSpc>
                <a:spcPct val="100000"/>
              </a:lnSpc>
              <a:spcBef>
                <a:spcPts val="1015"/>
              </a:spcBef>
            </a:pPr>
            <a:r>
              <a:rPr sz="1800" spc="-114" dirty="0">
                <a:latin typeface="Microsoft Sans Serif"/>
                <a:cs typeface="Microsoft Sans Serif"/>
              </a:rPr>
              <a:t>Image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Com</a:t>
            </a:r>
            <a:r>
              <a:rPr sz="1800" spc="-125" dirty="0">
                <a:latin typeface="Microsoft Sans Serif"/>
                <a:cs typeface="Microsoft Sans Serif"/>
              </a:rPr>
              <a:t>p</a:t>
            </a:r>
            <a:r>
              <a:rPr sz="1800" spc="-150" dirty="0">
                <a:latin typeface="Microsoft Sans Serif"/>
                <a:cs typeface="Microsoft Sans Serif"/>
              </a:rPr>
              <a:t>ression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719" y="2612375"/>
            <a:ext cx="2556793" cy="30153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2488</Words>
  <Application>Microsoft Office PowerPoint</Application>
  <PresentationFormat>On-screen Show (4:3)</PresentationFormat>
  <Paragraphs>590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1" baseType="lpstr">
      <vt:lpstr>Arial</vt:lpstr>
      <vt:lpstr>Arial MT</vt:lpstr>
      <vt:lpstr>Calibri</vt:lpstr>
      <vt:lpstr>Cambria</vt:lpstr>
      <vt:lpstr>Comic Sans MS</vt:lpstr>
      <vt:lpstr>Microsoft Sans Serif</vt:lpstr>
      <vt:lpstr>Palatino Linotype</vt:lpstr>
      <vt:lpstr>Times New Roman</vt:lpstr>
      <vt:lpstr>Wingdings</vt:lpstr>
      <vt:lpstr>Office Theme</vt:lpstr>
      <vt:lpstr>MCSC0009: Image Processing And  Analysis</vt:lpstr>
      <vt:lpstr>MCS 2004 General Information</vt:lpstr>
      <vt:lpstr>Teaching Objectives</vt:lpstr>
      <vt:lpstr>Media</vt:lpstr>
      <vt:lpstr>Media …</vt:lpstr>
      <vt:lpstr>PowerPoint Presentation</vt:lpstr>
      <vt:lpstr>Digital Image Processing</vt:lpstr>
      <vt:lpstr>What is a Digital Image?</vt:lpstr>
      <vt:lpstr>Image Representation</vt:lpstr>
      <vt:lpstr>Image Representation …</vt:lpstr>
      <vt:lpstr>Image Representation …</vt:lpstr>
      <vt:lpstr>Image Representation …</vt:lpstr>
      <vt:lpstr>Image Representation …</vt:lpstr>
      <vt:lpstr>Image Representation …</vt:lpstr>
      <vt:lpstr>Digital Image Processing …</vt:lpstr>
      <vt:lpstr>Image Processing Vs Computer  Vision</vt:lpstr>
      <vt:lpstr>BIOLOGY,  PSYCHOLOGY</vt:lpstr>
      <vt:lpstr>Quantization</vt:lpstr>
      <vt:lpstr>Sampling</vt:lpstr>
      <vt:lpstr>History of Digital Image Processing</vt:lpstr>
      <vt:lpstr>History of Digital Image Processing</vt:lpstr>
      <vt:lpstr>History of Digital Image Processing …</vt:lpstr>
      <vt:lpstr>History of Digital Image Processing …</vt:lpstr>
      <vt:lpstr>History of Digital Image Processing …</vt:lpstr>
      <vt:lpstr>History of Digital Image Processing …</vt:lpstr>
      <vt:lpstr>Why do we need Image Processing?</vt:lpstr>
      <vt:lpstr>PowerPoint Presentation</vt:lpstr>
      <vt:lpstr>Human Perception</vt:lpstr>
      <vt:lpstr>Filtering</vt:lpstr>
      <vt:lpstr>Image Enhancement</vt:lpstr>
      <vt:lpstr>Image Deblurring</vt:lpstr>
      <vt:lpstr>The Hubble Telescope</vt:lpstr>
      <vt:lpstr>Medical Imaging</vt:lpstr>
      <vt:lpstr>Medical Imaging</vt:lpstr>
      <vt:lpstr>GIS</vt:lpstr>
      <vt:lpstr>Remote Sensing</vt:lpstr>
      <vt:lpstr>Remote Sensing …</vt:lpstr>
      <vt:lpstr>Weather Forecasting</vt:lpstr>
      <vt:lpstr>Astronomy</vt:lpstr>
      <vt:lpstr>Artistic Effects</vt:lpstr>
      <vt:lpstr>Image Compression</vt:lpstr>
      <vt:lpstr>Image Compression …</vt:lpstr>
      <vt:lpstr>Image Compression …</vt:lpstr>
      <vt:lpstr>Image Compression …</vt:lpstr>
      <vt:lpstr>What is Computer Vision?</vt:lpstr>
      <vt:lpstr>Why is Computer Vision Difficult?</vt:lpstr>
      <vt:lpstr>PowerPoint Presentation</vt:lpstr>
      <vt:lpstr>Recognition Cues (cont’d)</vt:lpstr>
      <vt:lpstr>The role of color</vt:lpstr>
      <vt:lpstr>The role of texture</vt:lpstr>
      <vt:lpstr>The role of shape</vt:lpstr>
      <vt:lpstr>The role of grouping</vt:lpstr>
      <vt:lpstr>Computer Vision Applications</vt:lpstr>
      <vt:lpstr>Examples: Industrial Inspection</vt:lpstr>
      <vt:lpstr>Automated Inspection …</vt:lpstr>
      <vt:lpstr>Automated Inspection …</vt:lpstr>
      <vt:lpstr>Examples: PCB Inspection</vt:lpstr>
      <vt:lpstr>Object Recognition</vt:lpstr>
      <vt:lpstr>Indexing into Databases (cont’d)</vt:lpstr>
      <vt:lpstr>Biometrics</vt:lpstr>
      <vt:lpstr>Face Detection</vt:lpstr>
      <vt:lpstr>Face Recognition</vt:lpstr>
      <vt:lpstr>Examples: Law Enforcement</vt:lpstr>
      <vt:lpstr>Traffic Monitoring</vt:lpstr>
      <vt:lpstr>Examples: HCI</vt:lpstr>
      <vt:lpstr>Computer Vision Applications …</vt:lpstr>
      <vt:lpstr>Computer Vision @ GLA</vt:lpstr>
      <vt:lpstr>Computer Vision @ GLA …</vt:lpstr>
      <vt:lpstr>Computer Vision @ GLA …</vt:lpstr>
      <vt:lpstr>Computer Vision @ GLA …</vt:lpstr>
      <vt:lpstr>PowerPoint Presentation</vt:lpstr>
      <vt:lpstr>Computer Vision @ GLA …</vt:lpstr>
      <vt:lpstr>Computer Vision @ GLA …</vt:lpstr>
      <vt:lpstr>PowerPoint Presentation</vt:lpstr>
      <vt:lpstr>PowerPoint Presentation</vt:lpstr>
      <vt:lpstr>Computer Vision @ GLA …</vt:lpstr>
      <vt:lpstr>PowerPoint Presentation</vt:lpstr>
      <vt:lpstr>Computer Vision @ GLA …</vt:lpstr>
      <vt:lpstr>PowerPoint Presentation</vt:lpstr>
      <vt:lpstr>PowerPoint Presentation</vt:lpstr>
      <vt:lpstr>Machine Vision Applications …</vt:lpstr>
      <vt:lpstr>PowerPoint Presentation</vt:lpstr>
      <vt:lpstr>PowerPoint Presentation</vt:lpstr>
      <vt:lpstr>Importance of prior information</vt:lpstr>
      <vt:lpstr>Digital Image Processing</vt:lpstr>
      <vt:lpstr>PowerPoint Presentation</vt:lpstr>
      <vt:lpstr>PowerPoint Presentation</vt:lpstr>
      <vt:lpstr>Digital Image Processing …</vt:lpstr>
      <vt:lpstr>Steps in Digital Image Processing</vt:lpstr>
      <vt:lpstr>Steps in Digital Image Processing</vt:lpstr>
      <vt:lpstr>PowerPoint Presentation</vt:lpstr>
      <vt:lpstr>Key Stages in Digital Image Processing</vt:lpstr>
      <vt:lpstr>Key Stages in Digital Image Processing:  Image Aquisition</vt:lpstr>
      <vt:lpstr>Key Stages in Digital Image Processing:  Image Enhancement</vt:lpstr>
      <vt:lpstr>Key Stages in Digital Image Processing:  Image Restoration</vt:lpstr>
      <vt:lpstr>Key Stages in Digital Image Processing:  Morphological Processing</vt:lpstr>
      <vt:lpstr>Key Stages in Digital Image Processing:  Segmentation</vt:lpstr>
      <vt:lpstr>Key Stages in Digital Image Processing:  Object Recognition</vt:lpstr>
      <vt:lpstr>Key Stages in Digital Image Processing:  Representation &amp; Description</vt:lpstr>
      <vt:lpstr>Key Stages in Digital Image Processing:  Image Compression</vt:lpstr>
      <vt:lpstr>Key Stages in Digital Image Processing:  Colour Image Processing</vt:lpstr>
      <vt:lpstr>Another Example</vt:lpstr>
      <vt:lpstr>Image processing stages – acquisition</vt:lpstr>
      <vt:lpstr>Image processing stages – filtering</vt:lpstr>
      <vt:lpstr>Image processing stages – edge detection</vt:lpstr>
      <vt:lpstr>Image processing stages – components extraction</vt:lpstr>
      <vt:lpstr>Image processing stages – non-symbolical</vt:lpstr>
      <vt:lpstr>Image processing stages – symbolical model</vt:lpstr>
      <vt:lpstr>Summary</vt:lpstr>
      <vt:lpstr>PowerPoint Presentation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TANUJ</dc:creator>
  <cp:lastModifiedBy>LENOVO</cp:lastModifiedBy>
  <cp:revision>2</cp:revision>
  <dcterms:created xsi:type="dcterms:W3CDTF">2022-03-12T08:39:40Z</dcterms:created>
  <dcterms:modified xsi:type="dcterms:W3CDTF">2022-08-08T03:20:19Z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2022-03-12T00:00:00Z</vt:filetime>
  </property>
</Properties>
</file>